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Libre Baskerville"/>
      <p:regular r:id="rId29"/>
      <p:bold r:id="rId30"/>
      <p:italic r:id="rId31"/>
    </p:embeddedFont>
    <p:embeddedFont>
      <p:font typeface="Forum"/>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ibreBaskerville-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ibreBaskerville-italic.fntdata"/><Relationship Id="rId30" Type="http://schemas.openxmlformats.org/officeDocument/2006/relationships/font" Target="fonts/LibreBaskerville-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Forum-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6.png"/><Relationship Id="rId5" Type="http://schemas.openxmlformats.org/officeDocument/2006/relationships/hyperlink" Target="https://www.figma.com/file/PelfFrW0mXiYWW3h8mNXt1/Untitled?type=design&amp;node-id=1-5086&amp;mode=design&amp;t=YdBiolGMz3QECDRA-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is-601-final-project-drab.vercel.ap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78658" y="-117987"/>
            <a:ext cx="12516465" cy="7334865"/>
          </a:xfrm>
          <a:prstGeom prst="rect">
            <a:avLst/>
          </a:prstGeom>
          <a:solidFill>
            <a:schemeClr val="dk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pic>
        <p:nvPicPr>
          <p:cNvPr descr="A hand holding a slice of pizza&#10;&#10;Description automatically generated" id="89" name="Google Shape;89;p13"/>
          <p:cNvPicPr preferRelativeResize="0"/>
          <p:nvPr/>
        </p:nvPicPr>
        <p:blipFill rotWithShape="1">
          <a:blip r:embed="rId3">
            <a:alphaModFix amt="50000"/>
          </a:blip>
          <a:srcRect b="12579" l="8817" r="0" t="0"/>
          <a:stretch/>
        </p:blipFill>
        <p:spPr>
          <a:xfrm>
            <a:off x="1032325" y="-105950"/>
            <a:ext cx="11484400" cy="7334850"/>
          </a:xfrm>
          <a:prstGeom prst="rect">
            <a:avLst/>
          </a:prstGeom>
          <a:noFill/>
          <a:ln>
            <a:noFill/>
          </a:ln>
        </p:spPr>
      </p:pic>
      <p:sp>
        <p:nvSpPr>
          <p:cNvPr id="90" name="Google Shape;90;p13"/>
          <p:cNvSpPr txBox="1"/>
          <p:nvPr/>
        </p:nvSpPr>
        <p:spPr>
          <a:xfrm>
            <a:off x="1406166" y="1447801"/>
            <a:ext cx="9289190" cy="751103"/>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3600" u="none" cap="none" strike="noStrike">
                <a:solidFill>
                  <a:srgbClr val="FFC000"/>
                </a:solidFill>
                <a:latin typeface="Arial"/>
                <a:ea typeface="Arial"/>
                <a:cs typeface="Arial"/>
                <a:sym typeface="Arial"/>
              </a:rPr>
              <a:t>"Italian Pizza: Where Tradition Meets Taste!"</a:t>
            </a:r>
            <a:endParaRPr b="0" i="0" sz="3600" u="none" cap="none" strike="noStrike">
              <a:solidFill>
                <a:srgbClr val="FFC000"/>
              </a:solidFill>
              <a:latin typeface="Arial"/>
              <a:ea typeface="Arial"/>
              <a:cs typeface="Arial"/>
              <a:sym typeface="Arial"/>
            </a:endParaRPr>
          </a:p>
        </p:txBody>
      </p:sp>
      <p:grpSp>
        <p:nvGrpSpPr>
          <p:cNvPr id="91" name="Google Shape;91;p13"/>
          <p:cNvGrpSpPr/>
          <p:nvPr/>
        </p:nvGrpSpPr>
        <p:grpSpPr>
          <a:xfrm>
            <a:off x="2872660" y="3444761"/>
            <a:ext cx="5994401" cy="378130"/>
            <a:chOff x="0" y="0"/>
            <a:chExt cx="20516603" cy="16581908"/>
          </a:xfrm>
        </p:grpSpPr>
        <p:sp>
          <p:nvSpPr>
            <p:cNvPr id="92" name="Google Shape;92;p13"/>
            <p:cNvSpPr txBox="1"/>
            <p:nvPr/>
          </p:nvSpPr>
          <p:spPr>
            <a:xfrm>
              <a:off x="0" y="607926"/>
              <a:ext cx="17472658" cy="15973982"/>
            </a:xfrm>
            <a:prstGeom prst="rect">
              <a:avLst/>
            </a:prstGeom>
            <a:noFill/>
            <a:ln>
              <a:noFill/>
            </a:ln>
          </p:spPr>
          <p:txBody>
            <a:bodyPr anchorCtr="0" anchor="t" bIns="0" lIns="0" spcFirstLastPara="1" rIns="0" wrap="square" tIns="0">
              <a:spAutoFit/>
            </a:bodyPr>
            <a:lstStyle/>
            <a:p>
              <a:pPr indent="0" lvl="0" marL="0" marR="0" rtl="0" algn="l">
                <a:lnSpc>
                  <a:spcPct val="140037"/>
                </a:lnSpc>
                <a:spcBef>
                  <a:spcPts val="0"/>
                </a:spcBef>
                <a:spcAft>
                  <a:spcPts val="0"/>
                </a:spcAft>
                <a:buNone/>
              </a:pPr>
              <a:r>
                <a:t/>
              </a:r>
              <a:endParaRPr b="0" i="0" sz="2133" u="none" cap="none" strike="noStrike">
                <a:solidFill>
                  <a:srgbClr val="FFC000"/>
                </a:solidFill>
                <a:latin typeface="Arial"/>
                <a:ea typeface="Arial"/>
                <a:cs typeface="Arial"/>
                <a:sym typeface="Arial"/>
              </a:endParaRPr>
            </a:p>
          </p:txBody>
        </p:sp>
        <p:cxnSp>
          <p:nvCxnSpPr>
            <p:cNvPr id="93" name="Google Shape;93;p13"/>
            <p:cNvCxnSpPr/>
            <p:nvPr/>
          </p:nvCxnSpPr>
          <p:spPr>
            <a:xfrm>
              <a:off x="0" y="0"/>
              <a:ext cx="20516603" cy="0"/>
            </a:xfrm>
            <a:prstGeom prst="straightConnector1">
              <a:avLst/>
            </a:prstGeom>
            <a:noFill/>
            <a:ln cap="rnd" cmpd="sng" w="12700">
              <a:solidFill>
                <a:srgbClr val="FFFFFF"/>
              </a:solidFill>
              <a:prstDash val="solid"/>
              <a:round/>
              <a:headEnd len="sm" w="sm" type="none"/>
              <a:tailEnd len="sm" w="sm" type="none"/>
            </a:ln>
          </p:spPr>
        </p:cxnSp>
      </p:grpSp>
      <p:sp>
        <p:nvSpPr>
          <p:cNvPr id="94" name="Google Shape;94;p13"/>
          <p:cNvSpPr txBox="1"/>
          <p:nvPr/>
        </p:nvSpPr>
        <p:spPr>
          <a:xfrm>
            <a:off x="3901674" y="2669125"/>
            <a:ext cx="4965900" cy="60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133" u="none" cap="none" strike="noStrike">
                <a:solidFill>
                  <a:schemeClr val="lt1"/>
                </a:solidFill>
                <a:latin typeface="Arial"/>
                <a:ea typeface="Arial"/>
                <a:cs typeface="Arial"/>
                <a:sym typeface="Arial"/>
              </a:rPr>
              <a:t>IS-601: Web System Development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5" name="Google Shape;95;p13"/>
          <p:cNvSpPr txBox="1"/>
          <p:nvPr/>
        </p:nvSpPr>
        <p:spPr>
          <a:xfrm>
            <a:off x="3383115" y="3587716"/>
            <a:ext cx="5130800" cy="1467709"/>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None/>
            </a:pPr>
            <a:r>
              <a:rPr lang="en-US" sz="2400">
                <a:solidFill>
                  <a:schemeClr val="lt1"/>
                </a:solidFill>
                <a:latin typeface="Arial"/>
                <a:ea typeface="Arial"/>
                <a:cs typeface="Arial"/>
                <a:sym typeface="Arial"/>
              </a:rPr>
              <a:t>Brijeshkumar Suvagiya- </a:t>
            </a:r>
            <a:r>
              <a:rPr lang="en-US" sz="2400">
                <a:solidFill>
                  <a:srgbClr val="FFC000"/>
                </a:solidFill>
                <a:latin typeface="Arial"/>
                <a:ea typeface="Arial"/>
                <a:cs typeface="Arial"/>
                <a:sym typeface="Arial"/>
              </a:rPr>
              <a:t>Designer</a:t>
            </a:r>
            <a:endParaRPr/>
          </a:p>
          <a:p>
            <a:pPr indent="0" lvl="0" marL="0" marR="0" rtl="0" algn="ctr">
              <a:lnSpc>
                <a:spcPct val="200000"/>
              </a:lnSpc>
              <a:spcBef>
                <a:spcPts val="0"/>
              </a:spcBef>
              <a:spcAft>
                <a:spcPts val="0"/>
              </a:spcAft>
              <a:buNone/>
            </a:pPr>
            <a:r>
              <a:rPr lang="en-US" sz="2400">
                <a:solidFill>
                  <a:schemeClr val="lt1"/>
                </a:solidFill>
                <a:latin typeface="Calibri"/>
                <a:ea typeface="Calibri"/>
                <a:cs typeface="Calibri"/>
                <a:sym typeface="Calibri"/>
              </a:rPr>
              <a:t>Vivek Dhameliya- </a:t>
            </a:r>
            <a:r>
              <a:rPr lang="en-US" sz="2400">
                <a:solidFill>
                  <a:srgbClr val="FFC000"/>
                </a:solidFill>
                <a:latin typeface="Calibri"/>
                <a:ea typeface="Calibri"/>
                <a:cs typeface="Calibri"/>
                <a:sym typeface="Calibri"/>
              </a:rPr>
              <a:t>Developer</a:t>
            </a:r>
            <a:endParaRPr sz="2400">
              <a:solidFill>
                <a:srgbClr val="FFC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0" y="365125"/>
            <a:ext cx="12192000" cy="72463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Libre Baskerville"/>
              <a:buNone/>
            </a:pPr>
            <a:r>
              <a:rPr lang="en-US" sz="3200">
                <a:solidFill>
                  <a:schemeClr val="lt1"/>
                </a:solidFill>
                <a:latin typeface="Libre Baskerville"/>
                <a:ea typeface="Libre Baskerville"/>
                <a:cs typeface="Libre Baskerville"/>
                <a:sym typeface="Libre Baskerville"/>
              </a:rPr>
              <a:t>Feedback 1:Hero Section</a:t>
            </a:r>
            <a:endParaRPr/>
          </a:p>
        </p:txBody>
      </p:sp>
      <p:pic>
        <p:nvPicPr>
          <p:cNvPr descr="A advertisement for a restaurant&#10;&#10;Description automatically generated with medium confidence" id="185" name="Google Shape;185;p22"/>
          <p:cNvPicPr preferRelativeResize="0"/>
          <p:nvPr>
            <p:ph idx="1" type="body"/>
          </p:nvPr>
        </p:nvPicPr>
        <p:blipFill rotWithShape="1">
          <a:blip r:embed="rId3">
            <a:alphaModFix/>
          </a:blip>
          <a:srcRect b="0" l="0" r="0" t="0"/>
          <a:stretch/>
        </p:blipFill>
        <p:spPr>
          <a:xfrm>
            <a:off x="911130" y="1737359"/>
            <a:ext cx="4814738" cy="2110741"/>
          </a:xfrm>
          <a:prstGeom prst="rect">
            <a:avLst/>
          </a:prstGeom>
          <a:noFill/>
          <a:ln>
            <a:noFill/>
          </a:ln>
        </p:spPr>
      </p:pic>
      <p:pic>
        <p:nvPicPr>
          <p:cNvPr descr="A person eating a slice of pizza&#10;&#10;Description automatically generated" id="186" name="Google Shape;186;p22"/>
          <p:cNvPicPr preferRelativeResize="0"/>
          <p:nvPr/>
        </p:nvPicPr>
        <p:blipFill rotWithShape="1">
          <a:blip r:embed="rId4">
            <a:alphaModFix/>
          </a:blip>
          <a:srcRect b="0" l="0" r="0" t="0"/>
          <a:stretch/>
        </p:blipFill>
        <p:spPr>
          <a:xfrm>
            <a:off x="5821117" y="3962400"/>
            <a:ext cx="5408857" cy="2378488"/>
          </a:xfrm>
          <a:prstGeom prst="rect">
            <a:avLst/>
          </a:prstGeom>
          <a:noFill/>
          <a:ln>
            <a:noFill/>
          </a:ln>
        </p:spPr>
      </p:pic>
      <p:sp>
        <p:nvSpPr>
          <p:cNvPr id="187" name="Google Shape;187;p22"/>
          <p:cNvSpPr txBox="1"/>
          <p:nvPr/>
        </p:nvSpPr>
        <p:spPr>
          <a:xfrm>
            <a:off x="7020595" y="2588969"/>
            <a:ext cx="3009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Before Feedback</a:t>
            </a:r>
            <a:endParaRPr/>
          </a:p>
        </p:txBody>
      </p:sp>
      <p:sp>
        <p:nvSpPr>
          <p:cNvPr id="188" name="Google Shape;188;p22"/>
          <p:cNvSpPr txBox="1"/>
          <p:nvPr/>
        </p:nvSpPr>
        <p:spPr>
          <a:xfrm>
            <a:off x="2068553" y="4766923"/>
            <a:ext cx="3009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After Feedback </a:t>
            </a:r>
            <a:endParaRPr/>
          </a:p>
        </p:txBody>
      </p:sp>
      <p:sp>
        <p:nvSpPr>
          <p:cNvPr id="189" name="Google Shape;189;p22"/>
          <p:cNvSpPr/>
          <p:nvPr/>
        </p:nvSpPr>
        <p:spPr>
          <a:xfrm>
            <a:off x="5909777" y="2546708"/>
            <a:ext cx="978408" cy="484632"/>
          </a:xfrm>
          <a:prstGeom prst="lef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22"/>
          <p:cNvSpPr/>
          <p:nvPr/>
        </p:nvSpPr>
        <p:spPr>
          <a:xfrm>
            <a:off x="4208106" y="4724662"/>
            <a:ext cx="978408" cy="484632"/>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0" y="365125"/>
            <a:ext cx="12192000" cy="72463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Libre Baskerville"/>
              <a:buNone/>
            </a:pPr>
            <a:r>
              <a:rPr lang="en-US" sz="3200">
                <a:solidFill>
                  <a:schemeClr val="lt1"/>
                </a:solidFill>
                <a:latin typeface="Libre Baskerville"/>
                <a:ea typeface="Libre Baskerville"/>
                <a:cs typeface="Libre Baskerville"/>
                <a:sym typeface="Libre Baskerville"/>
              </a:rPr>
              <a:t>Feedback 2: Mail-Chimp Form</a:t>
            </a:r>
            <a:endParaRPr/>
          </a:p>
        </p:txBody>
      </p:sp>
      <p:pic>
        <p:nvPicPr>
          <p:cNvPr descr="A screenshot of a website&#10;&#10;Description automatically generated" id="196" name="Google Shape;196;p23"/>
          <p:cNvPicPr preferRelativeResize="0"/>
          <p:nvPr>
            <p:ph idx="1" type="body"/>
          </p:nvPr>
        </p:nvPicPr>
        <p:blipFill rotWithShape="1">
          <a:blip r:embed="rId3">
            <a:alphaModFix/>
          </a:blip>
          <a:srcRect b="0" l="0" r="0" t="0"/>
          <a:stretch/>
        </p:blipFill>
        <p:spPr>
          <a:xfrm>
            <a:off x="557947" y="1855046"/>
            <a:ext cx="5263170" cy="1869810"/>
          </a:xfrm>
          <a:prstGeom prst="rect">
            <a:avLst/>
          </a:prstGeom>
          <a:noFill/>
          <a:ln>
            <a:noFill/>
          </a:ln>
        </p:spPr>
      </p:pic>
      <p:sp>
        <p:nvSpPr>
          <p:cNvPr id="197" name="Google Shape;197;p23"/>
          <p:cNvSpPr txBox="1"/>
          <p:nvPr/>
        </p:nvSpPr>
        <p:spPr>
          <a:xfrm>
            <a:off x="7020595" y="2588969"/>
            <a:ext cx="3009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Before Feedback</a:t>
            </a:r>
            <a:endParaRPr/>
          </a:p>
        </p:txBody>
      </p:sp>
      <p:sp>
        <p:nvSpPr>
          <p:cNvPr id="198" name="Google Shape;198;p23"/>
          <p:cNvSpPr txBox="1"/>
          <p:nvPr/>
        </p:nvSpPr>
        <p:spPr>
          <a:xfrm>
            <a:off x="2068553" y="4766923"/>
            <a:ext cx="3009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After Feedback </a:t>
            </a:r>
            <a:endParaRPr/>
          </a:p>
        </p:txBody>
      </p:sp>
      <p:sp>
        <p:nvSpPr>
          <p:cNvPr id="199" name="Google Shape;199;p23"/>
          <p:cNvSpPr/>
          <p:nvPr/>
        </p:nvSpPr>
        <p:spPr>
          <a:xfrm>
            <a:off x="5909777" y="2546708"/>
            <a:ext cx="978408" cy="484632"/>
          </a:xfrm>
          <a:prstGeom prst="lef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23"/>
          <p:cNvSpPr/>
          <p:nvPr/>
        </p:nvSpPr>
        <p:spPr>
          <a:xfrm>
            <a:off x="4208106" y="4724662"/>
            <a:ext cx="978408" cy="484632"/>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form&#10;&#10;Description automatically generated" id="201" name="Google Shape;201;p23"/>
          <p:cNvPicPr preferRelativeResize="0"/>
          <p:nvPr/>
        </p:nvPicPr>
        <p:blipFill rotWithShape="1">
          <a:blip r:embed="rId4">
            <a:alphaModFix/>
          </a:blip>
          <a:srcRect b="0" l="0" r="0" t="0"/>
          <a:stretch/>
        </p:blipFill>
        <p:spPr>
          <a:xfrm>
            <a:off x="6096000" y="3868922"/>
            <a:ext cx="5030507" cy="24794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24"/>
          <p:cNvSpPr txBox="1"/>
          <p:nvPr>
            <p:ph type="title"/>
          </p:nvPr>
        </p:nvSpPr>
        <p:spPr>
          <a:xfrm>
            <a:off x="556532" y="643467"/>
            <a:ext cx="11210925" cy="744836"/>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Libre Baskerville"/>
              <a:buNone/>
            </a:pPr>
            <a:r>
              <a:rPr lang="en-US" sz="3200">
                <a:solidFill>
                  <a:schemeClr val="lt1"/>
                </a:solidFill>
                <a:latin typeface="Libre Baskerville"/>
                <a:ea typeface="Libre Baskerville"/>
                <a:cs typeface="Libre Baskerville"/>
                <a:sym typeface="Libre Baskerville"/>
              </a:rPr>
              <a:t>Position of mail chimp form</a:t>
            </a:r>
            <a:endParaRPr/>
          </a:p>
        </p:txBody>
      </p:sp>
      <p:pic>
        <p:nvPicPr>
          <p:cNvPr descr="A screenshot of a website&#10;&#10;Description automatically generated" id="207" name="Google Shape;207;p24"/>
          <p:cNvPicPr preferRelativeResize="0"/>
          <p:nvPr>
            <p:ph idx="1" type="body"/>
          </p:nvPr>
        </p:nvPicPr>
        <p:blipFill rotWithShape="1">
          <a:blip r:embed="rId3">
            <a:alphaModFix/>
          </a:blip>
          <a:srcRect b="0" l="0" r="0" t="0"/>
          <a:stretch/>
        </p:blipFill>
        <p:spPr>
          <a:xfrm>
            <a:off x="2274958" y="1675227"/>
            <a:ext cx="7642084" cy="4394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0" y="365125"/>
            <a:ext cx="12192000" cy="72463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Libre Baskerville"/>
              <a:buNone/>
            </a:pPr>
            <a:r>
              <a:rPr lang="en-US" sz="3200">
                <a:solidFill>
                  <a:schemeClr val="lt1"/>
                </a:solidFill>
                <a:latin typeface="Libre Baskerville"/>
                <a:ea typeface="Libre Baskerville"/>
                <a:cs typeface="Libre Baskerville"/>
                <a:sym typeface="Libre Baskerville"/>
              </a:rPr>
              <a:t>Feedback 3: Sign up button </a:t>
            </a:r>
            <a:endParaRPr/>
          </a:p>
        </p:txBody>
      </p:sp>
      <p:sp>
        <p:nvSpPr>
          <p:cNvPr id="213" name="Google Shape;213;p25"/>
          <p:cNvSpPr txBox="1"/>
          <p:nvPr/>
        </p:nvSpPr>
        <p:spPr>
          <a:xfrm>
            <a:off x="7020595" y="2588969"/>
            <a:ext cx="3009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Before Feedback</a:t>
            </a:r>
            <a:endParaRPr/>
          </a:p>
        </p:txBody>
      </p:sp>
      <p:sp>
        <p:nvSpPr>
          <p:cNvPr id="214" name="Google Shape;214;p25"/>
          <p:cNvSpPr txBox="1"/>
          <p:nvPr/>
        </p:nvSpPr>
        <p:spPr>
          <a:xfrm>
            <a:off x="2230752" y="4766923"/>
            <a:ext cx="197735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After Feedback </a:t>
            </a:r>
            <a:endParaRPr/>
          </a:p>
        </p:txBody>
      </p:sp>
      <p:sp>
        <p:nvSpPr>
          <p:cNvPr id="215" name="Google Shape;215;p25"/>
          <p:cNvSpPr/>
          <p:nvPr/>
        </p:nvSpPr>
        <p:spPr>
          <a:xfrm>
            <a:off x="5909777" y="2546708"/>
            <a:ext cx="978408" cy="484632"/>
          </a:xfrm>
          <a:prstGeom prst="lef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25"/>
          <p:cNvSpPr/>
          <p:nvPr/>
        </p:nvSpPr>
        <p:spPr>
          <a:xfrm>
            <a:off x="4208106" y="4724662"/>
            <a:ext cx="978408" cy="484632"/>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erson eating a slice of pizza&#10;&#10;Description automatically generated" id="217" name="Google Shape;217;p25"/>
          <p:cNvPicPr preferRelativeResize="0"/>
          <p:nvPr/>
        </p:nvPicPr>
        <p:blipFill rotWithShape="1">
          <a:blip r:embed="rId3">
            <a:alphaModFix/>
          </a:blip>
          <a:srcRect b="0" l="0" r="0" t="0"/>
          <a:stretch/>
        </p:blipFill>
        <p:spPr>
          <a:xfrm>
            <a:off x="746860" y="1690967"/>
            <a:ext cx="5030507" cy="2219074"/>
          </a:xfrm>
          <a:prstGeom prst="rect">
            <a:avLst/>
          </a:prstGeom>
          <a:noFill/>
          <a:ln>
            <a:noFill/>
          </a:ln>
        </p:spPr>
      </p:pic>
      <p:pic>
        <p:nvPicPr>
          <p:cNvPr descr="A person eating a slice of pizza&#10;&#10;Description automatically generated" id="218" name="Google Shape;218;p25"/>
          <p:cNvPicPr preferRelativeResize="0"/>
          <p:nvPr/>
        </p:nvPicPr>
        <p:blipFill rotWithShape="1">
          <a:blip r:embed="rId4">
            <a:alphaModFix/>
          </a:blip>
          <a:srcRect b="0" l="0" r="0" t="0"/>
          <a:stretch/>
        </p:blipFill>
        <p:spPr>
          <a:xfrm>
            <a:off x="5777367" y="4121055"/>
            <a:ext cx="5585202" cy="24918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0" y="365125"/>
            <a:ext cx="12192000" cy="72463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Libre Baskerville"/>
              <a:buNone/>
            </a:pPr>
            <a:r>
              <a:rPr lang="en-US" sz="3200">
                <a:solidFill>
                  <a:schemeClr val="lt1"/>
                </a:solidFill>
                <a:latin typeface="Libre Baskerville"/>
                <a:ea typeface="Libre Baskerville"/>
                <a:cs typeface="Libre Baskerville"/>
                <a:sym typeface="Libre Baskerville"/>
              </a:rPr>
              <a:t>Feedback 4: Cookie pop-up Design</a:t>
            </a:r>
            <a:endParaRPr/>
          </a:p>
        </p:txBody>
      </p:sp>
      <p:pic>
        <p:nvPicPr>
          <p:cNvPr descr="A screenshot of a website&#10;&#10;Description automatically generated" id="224" name="Google Shape;224;p26"/>
          <p:cNvPicPr preferRelativeResize="0"/>
          <p:nvPr>
            <p:ph idx="1" type="body"/>
          </p:nvPr>
        </p:nvPicPr>
        <p:blipFill rotWithShape="1">
          <a:blip r:embed="rId3">
            <a:alphaModFix/>
          </a:blip>
          <a:srcRect b="0" l="0" r="0" t="0"/>
          <a:stretch/>
        </p:blipFill>
        <p:spPr>
          <a:xfrm>
            <a:off x="985141" y="2305604"/>
            <a:ext cx="4601467" cy="3122963"/>
          </a:xfrm>
          <a:prstGeom prst="rect">
            <a:avLst/>
          </a:prstGeom>
          <a:noFill/>
          <a:ln>
            <a:noFill/>
          </a:ln>
        </p:spPr>
      </p:pic>
      <p:sp>
        <p:nvSpPr>
          <p:cNvPr id="225" name="Google Shape;225;p26"/>
          <p:cNvSpPr txBox="1"/>
          <p:nvPr/>
        </p:nvSpPr>
        <p:spPr>
          <a:xfrm>
            <a:off x="2523751" y="1497629"/>
            <a:ext cx="23488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Before Feedback</a:t>
            </a:r>
            <a:endParaRPr/>
          </a:p>
        </p:txBody>
      </p:sp>
      <p:sp>
        <p:nvSpPr>
          <p:cNvPr id="226" name="Google Shape;226;p26"/>
          <p:cNvSpPr txBox="1"/>
          <p:nvPr/>
        </p:nvSpPr>
        <p:spPr>
          <a:xfrm>
            <a:off x="7860846" y="1478710"/>
            <a:ext cx="203471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After Feedback </a:t>
            </a:r>
            <a:endParaRPr/>
          </a:p>
        </p:txBody>
      </p:sp>
      <p:pic>
        <p:nvPicPr>
          <p:cNvPr descr="A screenshot of a computer&#10;&#10;Description automatically generated" id="227" name="Google Shape;227;p26"/>
          <p:cNvPicPr preferRelativeResize="0"/>
          <p:nvPr/>
        </p:nvPicPr>
        <p:blipFill rotWithShape="1">
          <a:blip r:embed="rId4">
            <a:alphaModFix/>
          </a:blip>
          <a:srcRect b="0" l="0" r="0" t="0"/>
          <a:stretch/>
        </p:blipFill>
        <p:spPr>
          <a:xfrm>
            <a:off x="7052153" y="2305604"/>
            <a:ext cx="4154706" cy="3198381"/>
          </a:xfrm>
          <a:prstGeom prst="rect">
            <a:avLst/>
          </a:prstGeom>
          <a:noFill/>
          <a:ln>
            <a:noFill/>
          </a:ln>
        </p:spPr>
      </p:pic>
      <p:sp>
        <p:nvSpPr>
          <p:cNvPr id="228" name="Google Shape;228;p26"/>
          <p:cNvSpPr txBox="1"/>
          <p:nvPr/>
        </p:nvSpPr>
        <p:spPr>
          <a:xfrm>
            <a:off x="4130822" y="5930769"/>
            <a:ext cx="35712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Final Prototype Figma Link is </a:t>
            </a:r>
            <a:r>
              <a:rPr lang="en-US" sz="1800" u="sng">
                <a:solidFill>
                  <a:schemeClr val="hlink"/>
                </a:solidFill>
                <a:latin typeface="Arial"/>
                <a:ea typeface="Arial"/>
                <a:cs typeface="Arial"/>
                <a:sym typeface="Arial"/>
                <a:hlinkClick r:id="rId5"/>
              </a:rPr>
              <a:t>Here</a:t>
            </a: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2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27"/>
          <p:cNvSpPr txBox="1"/>
          <p:nvPr>
            <p:ph type="ctrTitle"/>
          </p:nvPr>
        </p:nvSpPr>
        <p:spPr>
          <a:xfrm>
            <a:off x="863237" y="2389451"/>
            <a:ext cx="5231239" cy="2079097"/>
          </a:xfrm>
          <a:prstGeom prst="rect">
            <a:avLst/>
          </a:prstGeom>
          <a:noFill/>
          <a:ln>
            <a:noFill/>
          </a:ln>
        </p:spPr>
        <p:txBody>
          <a:bodyPr anchorCtr="0" anchor="b" bIns="182875" lIns="182875" spcFirstLastPara="1" rIns="182875" wrap="square" tIns="182875">
            <a:normAutofit fontScale="90000"/>
          </a:bodyPr>
          <a:lstStyle/>
          <a:p>
            <a:pPr indent="0" lvl="0" marL="0" rtl="0" algn="l">
              <a:lnSpc>
                <a:spcPct val="150000"/>
              </a:lnSpc>
              <a:spcBef>
                <a:spcPts val="0"/>
              </a:spcBef>
              <a:spcAft>
                <a:spcPts val="0"/>
              </a:spcAft>
              <a:buClr>
                <a:schemeClr val="dk1"/>
              </a:buClr>
              <a:buSzPct val="100000"/>
              <a:buFont typeface="Libre Baskerville"/>
              <a:buNone/>
            </a:pPr>
            <a:r>
              <a:rPr lang="en-US" sz="4400" cap="none">
                <a:latin typeface="Libre Baskerville"/>
                <a:ea typeface="Libre Baskerville"/>
                <a:cs typeface="Libre Baskerville"/>
                <a:sym typeface="Libre Baskerville"/>
              </a:rPr>
              <a:t>METHOD OF PERSUASION</a:t>
            </a:r>
            <a:endParaRPr/>
          </a:p>
        </p:txBody>
      </p:sp>
      <p:pic>
        <p:nvPicPr>
          <p:cNvPr descr="A group of yellow figures and a red figure on the other side" id="235" name="Google Shape;235;p27"/>
          <p:cNvPicPr preferRelativeResize="0"/>
          <p:nvPr/>
        </p:nvPicPr>
        <p:blipFill rotWithShape="1">
          <a:blip r:embed="rId3">
            <a:alphaModFix/>
          </a:blip>
          <a:srcRect b="-1" l="20981" r="20980" t="0"/>
          <a:stretch/>
        </p:blipFill>
        <p:spPr>
          <a:xfrm>
            <a:off x="6229215" y="10"/>
            <a:ext cx="5962785" cy="685799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28"/>
          <p:cNvSpPr/>
          <p:nvPr/>
        </p:nvSpPr>
        <p:spPr>
          <a:xfrm>
            <a:off x="554416" y="421890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2" name="Google Shape;242;p28"/>
          <p:cNvSpPr txBox="1"/>
          <p:nvPr>
            <p:ph type="title"/>
          </p:nvPr>
        </p:nvSpPr>
        <p:spPr>
          <a:xfrm>
            <a:off x="1861017" y="4981037"/>
            <a:ext cx="2216706" cy="56504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Libre Baskerville"/>
              <a:buNone/>
            </a:pPr>
            <a:r>
              <a:rPr lang="en-US" sz="3600">
                <a:latin typeface="Libre Baskerville"/>
                <a:ea typeface="Libre Baskerville"/>
                <a:cs typeface="Libre Baskerville"/>
                <a:sym typeface="Libre Baskerville"/>
              </a:rPr>
              <a:t>Scarcity</a:t>
            </a:r>
            <a:endParaRPr/>
          </a:p>
        </p:txBody>
      </p:sp>
      <p:pic>
        <p:nvPicPr>
          <p:cNvPr descr="A pizza and a soda&#10;&#10;Description automatically generated" id="243" name="Google Shape;243;p28"/>
          <p:cNvPicPr preferRelativeResize="0"/>
          <p:nvPr>
            <p:ph idx="1" type="body"/>
          </p:nvPr>
        </p:nvPicPr>
        <p:blipFill rotWithShape="1">
          <a:blip r:embed="rId3">
            <a:alphaModFix/>
          </a:blip>
          <a:srcRect b="1" l="9408" r="9708" t="0"/>
          <a:stretch/>
        </p:blipFill>
        <p:spPr>
          <a:xfrm>
            <a:off x="20" y="10"/>
            <a:ext cx="12191980" cy="3994473"/>
          </a:xfrm>
          <a:prstGeom prst="rect">
            <a:avLst/>
          </a:prstGeom>
          <a:noFill/>
          <a:ln>
            <a:noFill/>
          </a:ln>
        </p:spPr>
      </p:pic>
      <p:sp>
        <p:nvSpPr>
          <p:cNvPr id="244" name="Google Shape;244;p28"/>
          <p:cNvSpPr/>
          <p:nvPr/>
        </p:nvSpPr>
        <p:spPr>
          <a:xfrm>
            <a:off x="490408" y="491151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5" name="Google Shape;245;p28"/>
          <p:cNvSpPr/>
          <p:nvPr/>
        </p:nvSpPr>
        <p:spPr>
          <a:xfrm rot="5400000">
            <a:off x="4243541" y="525441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6" name="Google Shape;246;p28"/>
          <p:cNvSpPr txBox="1"/>
          <p:nvPr/>
        </p:nvSpPr>
        <p:spPr>
          <a:xfrm>
            <a:off x="5295826" y="4495466"/>
            <a:ext cx="6061022" cy="1536192"/>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None/>
            </a:pPr>
            <a:r>
              <a:rPr b="1" i="0" lang="en-US" sz="2400">
                <a:solidFill>
                  <a:schemeClr val="dk1"/>
                </a:solidFill>
                <a:latin typeface="Calibri"/>
                <a:ea typeface="Calibri"/>
                <a:cs typeface="Calibri"/>
                <a:sym typeface="Calibri"/>
              </a:rPr>
              <a:t>Limited Time Offer:</a:t>
            </a:r>
            <a:r>
              <a:rPr b="0" i="0" lang="en-US" sz="2400">
                <a:solidFill>
                  <a:schemeClr val="dk1"/>
                </a:solidFill>
                <a:latin typeface="Calibri"/>
                <a:ea typeface="Calibri"/>
                <a:cs typeface="Calibri"/>
                <a:sym typeface="Calibri"/>
              </a:rPr>
              <a:t> </a:t>
            </a:r>
            <a:endParaRPr/>
          </a:p>
          <a:p>
            <a:pPr indent="0" lvl="0" marL="0" marR="0" rtl="0" algn="just">
              <a:lnSpc>
                <a:spcPct val="150000"/>
              </a:lnSpc>
              <a:spcBef>
                <a:spcPts val="600"/>
              </a:spcBef>
              <a:spcAft>
                <a:spcPts val="0"/>
              </a:spcAft>
              <a:buNone/>
            </a:pPr>
            <a:r>
              <a:rPr b="0" i="0" lang="en-US" sz="1800">
                <a:solidFill>
                  <a:schemeClr val="dk1"/>
                </a:solidFill>
                <a:latin typeface="Arial"/>
                <a:ea typeface="Arial"/>
                <a:cs typeface="Arial"/>
                <a:sym typeface="Arial"/>
              </a:rPr>
              <a:t>By stating that the "Buy One Get One Free Pizza" coupon is available for a "limited time only," </a:t>
            </a:r>
            <a:r>
              <a:rPr lang="en-US" sz="1800">
                <a:solidFill>
                  <a:schemeClr val="dk1"/>
                </a:solidFill>
                <a:latin typeface="Arial"/>
                <a:ea typeface="Arial"/>
                <a:cs typeface="Arial"/>
                <a:sym typeface="Arial"/>
              </a:rPr>
              <a:t>We </a:t>
            </a:r>
            <a:r>
              <a:rPr b="0" i="0" lang="en-US" sz="1800">
                <a:solidFill>
                  <a:schemeClr val="dk1"/>
                </a:solidFill>
                <a:latin typeface="Arial"/>
                <a:ea typeface="Arial"/>
                <a:cs typeface="Arial"/>
                <a:sym typeface="Arial"/>
              </a:rPr>
              <a:t>create a sense of urgency. Customers are more likely to take action when they believe they might miss out on a great deal.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29"/>
          <p:cNvSpPr/>
          <p:nvPr/>
        </p:nvSpPr>
        <p:spPr>
          <a:xfrm>
            <a:off x="554416" y="421890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3" name="Google Shape;253;p29"/>
          <p:cNvSpPr txBox="1"/>
          <p:nvPr>
            <p:ph type="title"/>
          </p:nvPr>
        </p:nvSpPr>
        <p:spPr>
          <a:xfrm>
            <a:off x="1042416" y="4532042"/>
            <a:ext cx="3558466"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Libre Baskerville"/>
              <a:buNone/>
            </a:pPr>
            <a:r>
              <a:rPr lang="en-US" sz="3600">
                <a:latin typeface="Libre Baskerville"/>
                <a:ea typeface="Libre Baskerville"/>
                <a:cs typeface="Libre Baskerville"/>
                <a:sym typeface="Libre Baskerville"/>
              </a:rPr>
              <a:t>Social Proofs</a:t>
            </a:r>
            <a:endParaRPr/>
          </a:p>
        </p:txBody>
      </p:sp>
      <p:pic>
        <p:nvPicPr>
          <p:cNvPr descr="A screenshot of a social media profile&#10;&#10;Description automatically generated" id="254" name="Google Shape;254;p29"/>
          <p:cNvPicPr preferRelativeResize="0"/>
          <p:nvPr>
            <p:ph idx="1" type="body"/>
          </p:nvPr>
        </p:nvPicPr>
        <p:blipFill rotWithShape="1">
          <a:blip r:embed="rId3">
            <a:alphaModFix/>
          </a:blip>
          <a:srcRect b="0" l="0" r="0" t="0"/>
          <a:stretch/>
        </p:blipFill>
        <p:spPr>
          <a:xfrm>
            <a:off x="557784" y="549778"/>
            <a:ext cx="11061261" cy="3290726"/>
          </a:xfrm>
          <a:prstGeom prst="rect">
            <a:avLst/>
          </a:prstGeom>
          <a:noFill/>
          <a:ln>
            <a:noFill/>
          </a:ln>
        </p:spPr>
      </p:pic>
      <p:sp>
        <p:nvSpPr>
          <p:cNvPr id="255" name="Google Shape;255;p29"/>
          <p:cNvSpPr/>
          <p:nvPr/>
        </p:nvSpPr>
        <p:spPr>
          <a:xfrm>
            <a:off x="490408" y="4911518"/>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6" name="Google Shape;256;p29"/>
          <p:cNvSpPr/>
          <p:nvPr/>
        </p:nvSpPr>
        <p:spPr>
          <a:xfrm rot="5400000">
            <a:off x="4243541" y="525441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7" name="Google Shape;257;p29"/>
          <p:cNvSpPr txBox="1"/>
          <p:nvPr/>
        </p:nvSpPr>
        <p:spPr>
          <a:xfrm>
            <a:off x="5349240" y="4440602"/>
            <a:ext cx="6233228"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150000"/>
              </a:lnSpc>
              <a:spcBef>
                <a:spcPts val="0"/>
              </a:spcBef>
              <a:spcAft>
                <a:spcPts val="0"/>
              </a:spcAft>
              <a:buNone/>
            </a:pPr>
            <a:r>
              <a:rPr b="0" i="0" lang="en-US" sz="1800">
                <a:solidFill>
                  <a:schemeClr val="dk1"/>
                </a:solidFill>
                <a:latin typeface="Arial"/>
                <a:ea typeface="Arial"/>
                <a:cs typeface="Arial"/>
                <a:sym typeface="Arial"/>
              </a:rPr>
              <a:t>Social proof is established by showcasing positive feedback and experiences from real customers.</a:t>
            </a:r>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30"/>
          <p:cNvSpPr/>
          <p:nvPr/>
        </p:nvSpPr>
        <p:spPr>
          <a:xfrm>
            <a:off x="554416" y="421890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4" name="Google Shape;264;p30"/>
          <p:cNvSpPr txBox="1"/>
          <p:nvPr>
            <p:ph type="title"/>
          </p:nvPr>
        </p:nvSpPr>
        <p:spPr>
          <a:xfrm>
            <a:off x="1063884" y="4786369"/>
            <a:ext cx="1999468" cy="95438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Libre Baskerville"/>
              <a:buNone/>
            </a:pPr>
            <a:r>
              <a:rPr lang="en-US" sz="3600">
                <a:latin typeface="Libre Baskerville"/>
                <a:ea typeface="Libre Baskerville"/>
                <a:cs typeface="Libre Baskerville"/>
                <a:sym typeface="Libre Baskerville"/>
              </a:rPr>
              <a:t>Liking</a:t>
            </a:r>
            <a:endParaRPr/>
          </a:p>
        </p:txBody>
      </p:sp>
      <p:pic>
        <p:nvPicPr>
          <p:cNvPr id="265" name="Google Shape;265;p30"/>
          <p:cNvPicPr preferRelativeResize="0"/>
          <p:nvPr>
            <p:ph idx="1" type="body"/>
          </p:nvPr>
        </p:nvPicPr>
        <p:blipFill rotWithShape="1">
          <a:blip r:embed="rId3">
            <a:alphaModFix/>
          </a:blip>
          <a:srcRect b="0" l="0" r="0" t="0"/>
          <a:stretch/>
        </p:blipFill>
        <p:spPr>
          <a:xfrm>
            <a:off x="2973825" y="374904"/>
            <a:ext cx="6332741" cy="3609664"/>
          </a:xfrm>
          <a:prstGeom prst="rect">
            <a:avLst/>
          </a:prstGeom>
          <a:noFill/>
          <a:ln>
            <a:noFill/>
          </a:ln>
        </p:spPr>
      </p:pic>
      <p:sp>
        <p:nvSpPr>
          <p:cNvPr id="266" name="Google Shape;266;p30"/>
          <p:cNvSpPr/>
          <p:nvPr/>
        </p:nvSpPr>
        <p:spPr>
          <a:xfrm>
            <a:off x="490408" y="4911518"/>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7" name="Google Shape;267;p30"/>
          <p:cNvSpPr/>
          <p:nvPr/>
        </p:nvSpPr>
        <p:spPr>
          <a:xfrm rot="5400000">
            <a:off x="4243541" y="525441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8" name="Google Shape;268;p30"/>
          <p:cNvSpPr txBox="1"/>
          <p:nvPr/>
        </p:nvSpPr>
        <p:spPr>
          <a:xfrm>
            <a:off x="5349239" y="4440602"/>
            <a:ext cx="6372623" cy="1645920"/>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150000"/>
              </a:lnSpc>
              <a:spcBef>
                <a:spcPts val="0"/>
              </a:spcBef>
              <a:spcAft>
                <a:spcPts val="0"/>
              </a:spcAft>
              <a:buNone/>
            </a:pPr>
            <a:r>
              <a:rPr b="1" lang="en-US" sz="2500">
                <a:solidFill>
                  <a:schemeClr val="dk1"/>
                </a:solidFill>
                <a:latin typeface="Arial"/>
                <a:ea typeface="Arial"/>
                <a:cs typeface="Arial"/>
                <a:sym typeface="Arial"/>
              </a:rPr>
              <a:t>Ratings</a:t>
            </a:r>
            <a:r>
              <a:rPr b="1" lang="en-US" sz="1800">
                <a:solidFill>
                  <a:schemeClr val="dk1"/>
                </a:solidFill>
                <a:latin typeface="Arial"/>
                <a:ea typeface="Arial"/>
                <a:cs typeface="Arial"/>
                <a:sym typeface="Arial"/>
              </a:rPr>
              <a:t>: </a:t>
            </a:r>
            <a:endParaRPr/>
          </a:p>
          <a:p>
            <a:pPr indent="0" lvl="0" marL="0" marR="0" rtl="0" algn="l">
              <a:lnSpc>
                <a:spcPct val="150000"/>
              </a:lnSpc>
              <a:spcBef>
                <a:spcPts val="600"/>
              </a:spcBef>
              <a:spcAft>
                <a:spcPts val="0"/>
              </a:spcAft>
              <a:buNone/>
            </a:pPr>
            <a:r>
              <a:rPr lang="en-US" sz="1800">
                <a:solidFill>
                  <a:schemeClr val="dk1"/>
                </a:solidFill>
                <a:latin typeface="Arial"/>
                <a:ea typeface="Arial"/>
                <a:cs typeface="Arial"/>
                <a:sym typeface="Arial"/>
              </a:rPr>
              <a:t>The ratings are a visual representation of customer satisfaction. Five stars are universally associated with excellence and including them in the testimonials immediately communicates that these customers had an exceptionally positive experience</a:t>
            </a:r>
            <a:r>
              <a:rPr b="0" i="0" lang="en-US" sz="1800">
                <a:solidFill>
                  <a:schemeClr val="dk1"/>
                </a:solidFill>
                <a:latin typeface="Calibri"/>
                <a:ea typeface="Calibri"/>
                <a:cs typeface="Calibri"/>
                <a:sym typeface="Calibri"/>
              </a:rPr>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31"/>
          <p:cNvSpPr txBox="1"/>
          <p:nvPr>
            <p:ph type="title"/>
          </p:nvPr>
        </p:nvSpPr>
        <p:spPr>
          <a:xfrm>
            <a:off x="481013" y="4146115"/>
            <a:ext cx="3577420" cy="20594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Libre Baskerville"/>
              <a:buNone/>
            </a:pPr>
            <a:r>
              <a:rPr b="1" i="0" lang="en-US" sz="3600">
                <a:latin typeface="Libre Baskerville"/>
                <a:ea typeface="Libre Baskerville"/>
                <a:cs typeface="Libre Baskerville"/>
                <a:sym typeface="Libre Baskerville"/>
              </a:rPr>
              <a:t>Commitment</a:t>
            </a:r>
            <a:endParaRPr sz="3600">
              <a:latin typeface="Libre Baskerville"/>
              <a:ea typeface="Libre Baskerville"/>
              <a:cs typeface="Libre Baskerville"/>
              <a:sym typeface="Libre Baskerville"/>
            </a:endParaRPr>
          </a:p>
        </p:txBody>
      </p:sp>
      <p:pic>
        <p:nvPicPr>
          <p:cNvPr descr="A person holding a pizza&#10;&#10;Description automatically generated" id="274" name="Google Shape;274;p31"/>
          <p:cNvPicPr preferRelativeResize="0"/>
          <p:nvPr>
            <p:ph idx="1" type="body"/>
          </p:nvPr>
        </p:nvPicPr>
        <p:blipFill rotWithShape="1">
          <a:blip r:embed="rId3">
            <a:alphaModFix/>
          </a:blip>
          <a:srcRect b="11138" l="0" r="0" t="2398"/>
          <a:stretch/>
        </p:blipFill>
        <p:spPr>
          <a:xfrm>
            <a:off x="20" y="0"/>
            <a:ext cx="12191980" cy="3610395"/>
          </a:xfrm>
          <a:prstGeom prst="rect">
            <a:avLst/>
          </a:prstGeom>
          <a:noFill/>
          <a:ln>
            <a:noFill/>
          </a:ln>
        </p:spPr>
      </p:pic>
      <p:sp>
        <p:nvSpPr>
          <p:cNvPr id="275" name="Google Shape;275;p31"/>
          <p:cNvSpPr txBox="1"/>
          <p:nvPr/>
        </p:nvSpPr>
        <p:spPr>
          <a:xfrm>
            <a:off x="4524607" y="3610395"/>
            <a:ext cx="7500379" cy="310514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None/>
            </a:pPr>
            <a:r>
              <a:rPr b="1" lang="en-US" sz="1800">
                <a:solidFill>
                  <a:schemeClr val="dk1"/>
                </a:solidFill>
                <a:latin typeface="Arial"/>
                <a:ea typeface="Arial"/>
                <a:cs typeface="Arial"/>
                <a:sym typeface="Arial"/>
              </a:rPr>
              <a:t>Quality Ingredients: </a:t>
            </a:r>
            <a:endParaRPr/>
          </a:p>
          <a:p>
            <a:pPr indent="0" lvl="0" marL="0" marR="0" rtl="0" algn="l">
              <a:lnSpc>
                <a:spcPct val="130000"/>
              </a:lnSpc>
              <a:spcBef>
                <a:spcPts val="600"/>
              </a:spcBef>
              <a:spcAft>
                <a:spcPts val="0"/>
              </a:spcAft>
              <a:buNone/>
            </a:pPr>
            <a:r>
              <a:rPr lang="en-US" sz="1800">
                <a:solidFill>
                  <a:schemeClr val="dk1"/>
                </a:solidFill>
                <a:latin typeface="Arial"/>
                <a:ea typeface="Arial"/>
                <a:cs typeface="Arial"/>
                <a:sym typeface="Arial"/>
              </a:rPr>
              <a:t>This section emphasizes the commitment to using high-quality, fresh ingredients in every pizza. Quality is a crucial aspect of many food brands, especially in the pizza industry.</a:t>
            </a:r>
            <a:endParaRPr/>
          </a:p>
          <a:p>
            <a:pPr indent="0" lvl="0" marL="0" marR="0" rtl="0" algn="l">
              <a:lnSpc>
                <a:spcPct val="130000"/>
              </a:lnSpc>
              <a:spcBef>
                <a:spcPts val="600"/>
              </a:spcBef>
              <a:spcAft>
                <a:spcPts val="0"/>
              </a:spcAft>
              <a:buNone/>
            </a:pPr>
            <a:r>
              <a:rPr b="1" lang="en-US" sz="1800">
                <a:solidFill>
                  <a:schemeClr val="dk1"/>
                </a:solidFill>
                <a:latin typeface="Arial"/>
                <a:ea typeface="Arial"/>
                <a:cs typeface="Arial"/>
                <a:sym typeface="Arial"/>
              </a:rPr>
              <a:t>Customer Happiness Guarantee: </a:t>
            </a:r>
            <a:endParaRPr/>
          </a:p>
          <a:p>
            <a:pPr indent="0" lvl="0" marL="0" marR="0" rtl="0" algn="l">
              <a:lnSpc>
                <a:spcPct val="130000"/>
              </a:lnSpc>
              <a:spcBef>
                <a:spcPts val="600"/>
              </a:spcBef>
              <a:spcAft>
                <a:spcPts val="0"/>
              </a:spcAft>
              <a:buNone/>
            </a:pPr>
            <a:r>
              <a:rPr lang="en-US" sz="1800">
                <a:solidFill>
                  <a:schemeClr val="dk1"/>
                </a:solidFill>
                <a:latin typeface="Arial"/>
                <a:ea typeface="Arial"/>
                <a:cs typeface="Arial"/>
                <a:sym typeface="Arial"/>
              </a:rPr>
              <a:t>This section reassures customers that their satisfaction is a priority, and the brand is committed to resolving any issues to ensure a positive experience.</a:t>
            </a:r>
            <a:endParaRPr/>
          </a:p>
        </p:txBody>
      </p:sp>
      <p:sp>
        <p:nvSpPr>
          <p:cNvPr id="276" name="Google Shape;276;p31"/>
          <p:cNvSpPr/>
          <p:nvPr/>
        </p:nvSpPr>
        <p:spPr>
          <a:xfrm>
            <a:off x="4178786" y="4731151"/>
            <a:ext cx="75156" cy="88934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4"/>
          <p:cNvSpPr txBox="1"/>
          <p:nvPr/>
        </p:nvSpPr>
        <p:spPr>
          <a:xfrm>
            <a:off x="1247648" y="2991093"/>
            <a:ext cx="3479800" cy="763286"/>
          </a:xfrm>
          <a:prstGeom prst="rect">
            <a:avLst/>
          </a:prstGeom>
          <a:noFill/>
          <a:ln>
            <a:noFill/>
          </a:ln>
        </p:spPr>
        <p:txBody>
          <a:bodyPr anchorCtr="0" anchor="t" bIns="0" lIns="0" spcFirstLastPara="1" rIns="0" wrap="square" tIns="0">
            <a:spAutoFit/>
          </a:bodyPr>
          <a:lstStyle/>
          <a:p>
            <a:pPr indent="0" lvl="0" marL="0" marR="0" rtl="0" algn="l">
              <a:lnSpc>
                <a:spcPct val="165000"/>
              </a:lnSpc>
              <a:spcBef>
                <a:spcPts val="0"/>
              </a:spcBef>
              <a:spcAft>
                <a:spcPts val="0"/>
              </a:spcAft>
              <a:buNone/>
            </a:pPr>
            <a:r>
              <a:rPr b="1" lang="en-US" sz="4000">
                <a:solidFill>
                  <a:schemeClr val="dk1"/>
                </a:solidFill>
                <a:latin typeface="Libre Baskerville"/>
                <a:ea typeface="Libre Baskerville"/>
                <a:cs typeface="Libre Baskerville"/>
                <a:sym typeface="Libre Baskerville"/>
              </a:rPr>
              <a:t>AGENDA</a:t>
            </a:r>
            <a:endParaRPr/>
          </a:p>
        </p:txBody>
      </p:sp>
      <p:grpSp>
        <p:nvGrpSpPr>
          <p:cNvPr id="101" name="Google Shape;101;p14"/>
          <p:cNvGrpSpPr/>
          <p:nvPr/>
        </p:nvGrpSpPr>
        <p:grpSpPr>
          <a:xfrm>
            <a:off x="4428190" y="623161"/>
            <a:ext cx="6263640" cy="5499148"/>
            <a:chOff x="0" y="2769"/>
            <a:chExt cx="6263640" cy="5499148"/>
          </a:xfrm>
        </p:grpSpPr>
        <p:sp>
          <p:nvSpPr>
            <p:cNvPr id="102" name="Google Shape;102;p14"/>
            <p:cNvSpPr/>
            <p:nvPr/>
          </p:nvSpPr>
          <p:spPr>
            <a:xfrm>
              <a:off x="0" y="2769"/>
              <a:ext cx="6263640" cy="538068"/>
            </a:xfrm>
            <a:prstGeom prst="roundRect">
              <a:avLst>
                <a:gd fmla="val 16667" name="adj"/>
              </a:avLst>
            </a:prstGeom>
            <a:solidFill>
              <a:schemeClr val="lt1"/>
            </a:solidFill>
            <a:ln cap="flat" cmpd="sng" w="1905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txBox="1"/>
            <p:nvPr/>
          </p:nvSpPr>
          <p:spPr>
            <a:xfrm>
              <a:off x="26266" y="29035"/>
              <a:ext cx="6211108" cy="485536"/>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Introduction</a:t>
              </a:r>
              <a:endParaRPr/>
            </a:p>
          </p:txBody>
        </p:sp>
        <p:sp>
          <p:nvSpPr>
            <p:cNvPr id="104" name="Google Shape;104;p14"/>
            <p:cNvSpPr/>
            <p:nvPr/>
          </p:nvSpPr>
          <p:spPr>
            <a:xfrm>
              <a:off x="0" y="554000"/>
              <a:ext cx="6263640" cy="538068"/>
            </a:xfrm>
            <a:prstGeom prst="roundRect">
              <a:avLst>
                <a:gd fmla="val 16667" name="adj"/>
              </a:avLst>
            </a:prstGeom>
            <a:solidFill>
              <a:schemeClr val="lt1"/>
            </a:solidFill>
            <a:ln cap="flat" cmpd="sng" w="1905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txBox="1"/>
            <p:nvPr/>
          </p:nvSpPr>
          <p:spPr>
            <a:xfrm>
              <a:off x="26266" y="580266"/>
              <a:ext cx="6211108" cy="485536"/>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Competitive Analysis</a:t>
              </a:r>
              <a:endParaRPr/>
            </a:p>
          </p:txBody>
        </p:sp>
        <p:sp>
          <p:nvSpPr>
            <p:cNvPr id="106" name="Google Shape;106;p14"/>
            <p:cNvSpPr/>
            <p:nvPr/>
          </p:nvSpPr>
          <p:spPr>
            <a:xfrm>
              <a:off x="0" y="1105231"/>
              <a:ext cx="6263640" cy="538068"/>
            </a:xfrm>
            <a:prstGeom prst="roundRect">
              <a:avLst>
                <a:gd fmla="val 16667" name="adj"/>
              </a:avLst>
            </a:prstGeom>
            <a:solidFill>
              <a:schemeClr val="lt1"/>
            </a:solidFill>
            <a:ln cap="flat" cmpd="sng" w="1905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txBox="1"/>
            <p:nvPr/>
          </p:nvSpPr>
          <p:spPr>
            <a:xfrm>
              <a:off x="26266" y="1131497"/>
              <a:ext cx="6211108" cy="485536"/>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SWOT</a:t>
              </a:r>
              <a:r>
                <a:rPr b="1" lang="en-US" sz="2400">
                  <a:solidFill>
                    <a:schemeClr val="dk1"/>
                  </a:solidFill>
                  <a:latin typeface="Arial"/>
                  <a:ea typeface="Arial"/>
                  <a:cs typeface="Arial"/>
                  <a:sym typeface="Arial"/>
                </a:rPr>
                <a:t> Analysis</a:t>
              </a:r>
              <a:endParaRPr b="1" sz="2400">
                <a:solidFill>
                  <a:schemeClr val="dk1"/>
                </a:solidFill>
                <a:latin typeface="Arial"/>
                <a:ea typeface="Arial"/>
                <a:cs typeface="Arial"/>
                <a:sym typeface="Arial"/>
              </a:endParaRPr>
            </a:p>
          </p:txBody>
        </p:sp>
        <p:sp>
          <p:nvSpPr>
            <p:cNvPr id="108" name="Google Shape;108;p14"/>
            <p:cNvSpPr/>
            <p:nvPr/>
          </p:nvSpPr>
          <p:spPr>
            <a:xfrm>
              <a:off x="0" y="1656463"/>
              <a:ext cx="6263640" cy="538068"/>
            </a:xfrm>
            <a:prstGeom prst="roundRect">
              <a:avLst>
                <a:gd fmla="val 16667" name="adj"/>
              </a:avLst>
            </a:prstGeom>
            <a:solidFill>
              <a:schemeClr val="lt1"/>
            </a:solidFill>
            <a:ln cap="flat" cmpd="sng" w="1905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txBox="1"/>
            <p:nvPr/>
          </p:nvSpPr>
          <p:spPr>
            <a:xfrm>
              <a:off x="26266" y="1682729"/>
              <a:ext cx="6211108" cy="485536"/>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dk1"/>
                  </a:solidFill>
                  <a:latin typeface="Arial"/>
                  <a:ea typeface="Arial"/>
                  <a:cs typeface="Arial"/>
                  <a:sym typeface="Arial"/>
                </a:rPr>
                <a:t>Archetype</a:t>
              </a:r>
              <a:endParaRPr b="1">
                <a:solidFill>
                  <a:schemeClr val="dk1"/>
                </a:solidFill>
              </a:endParaRPr>
            </a:p>
          </p:txBody>
        </p:sp>
        <p:sp>
          <p:nvSpPr>
            <p:cNvPr id="110" name="Google Shape;110;p14"/>
            <p:cNvSpPr/>
            <p:nvPr/>
          </p:nvSpPr>
          <p:spPr>
            <a:xfrm>
              <a:off x="0" y="2207694"/>
              <a:ext cx="6263640" cy="538068"/>
            </a:xfrm>
            <a:prstGeom prst="roundRect">
              <a:avLst>
                <a:gd fmla="val 16667" name="adj"/>
              </a:avLst>
            </a:prstGeom>
            <a:solidFill>
              <a:schemeClr val="lt1"/>
            </a:solidFill>
            <a:ln cap="flat" cmpd="sng" w="1905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txBox="1"/>
            <p:nvPr/>
          </p:nvSpPr>
          <p:spPr>
            <a:xfrm>
              <a:off x="26266" y="2233960"/>
              <a:ext cx="6211108" cy="485536"/>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User Stories</a:t>
              </a:r>
              <a:endParaRPr/>
            </a:p>
          </p:txBody>
        </p:sp>
        <p:sp>
          <p:nvSpPr>
            <p:cNvPr id="112" name="Google Shape;112;p14"/>
            <p:cNvSpPr/>
            <p:nvPr/>
          </p:nvSpPr>
          <p:spPr>
            <a:xfrm>
              <a:off x="0" y="2758925"/>
              <a:ext cx="6263640" cy="538068"/>
            </a:xfrm>
            <a:prstGeom prst="roundRect">
              <a:avLst>
                <a:gd fmla="val 16667" name="adj"/>
              </a:avLst>
            </a:prstGeom>
            <a:solidFill>
              <a:schemeClr val="lt1"/>
            </a:solidFill>
            <a:ln cap="flat" cmpd="sng" w="1905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txBox="1"/>
            <p:nvPr/>
          </p:nvSpPr>
          <p:spPr>
            <a:xfrm>
              <a:off x="26266" y="2785191"/>
              <a:ext cx="6211108" cy="485536"/>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Sales Funnel Diagram</a:t>
              </a:r>
              <a:endParaRPr/>
            </a:p>
          </p:txBody>
        </p:sp>
        <p:sp>
          <p:nvSpPr>
            <p:cNvPr id="114" name="Google Shape;114;p14"/>
            <p:cNvSpPr/>
            <p:nvPr/>
          </p:nvSpPr>
          <p:spPr>
            <a:xfrm>
              <a:off x="0" y="3310156"/>
              <a:ext cx="6263640" cy="538068"/>
            </a:xfrm>
            <a:prstGeom prst="roundRect">
              <a:avLst>
                <a:gd fmla="val 16667" name="adj"/>
              </a:avLst>
            </a:prstGeom>
            <a:solidFill>
              <a:schemeClr val="lt1"/>
            </a:solidFill>
            <a:ln cap="flat" cmpd="sng" w="1905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nvSpPr>
          <p:spPr>
            <a:xfrm>
              <a:off x="26266" y="3336422"/>
              <a:ext cx="6211108" cy="485536"/>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Design Feedbacks</a:t>
              </a:r>
              <a:endParaRPr/>
            </a:p>
          </p:txBody>
        </p:sp>
        <p:sp>
          <p:nvSpPr>
            <p:cNvPr id="116" name="Google Shape;116;p14"/>
            <p:cNvSpPr/>
            <p:nvPr/>
          </p:nvSpPr>
          <p:spPr>
            <a:xfrm>
              <a:off x="0" y="3861387"/>
              <a:ext cx="6263640" cy="538068"/>
            </a:xfrm>
            <a:prstGeom prst="roundRect">
              <a:avLst>
                <a:gd fmla="val 16667" name="adj"/>
              </a:avLst>
            </a:prstGeom>
            <a:solidFill>
              <a:schemeClr val="lt1"/>
            </a:solidFill>
            <a:ln cap="flat" cmpd="sng" w="1905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txBox="1"/>
            <p:nvPr/>
          </p:nvSpPr>
          <p:spPr>
            <a:xfrm>
              <a:off x="26266" y="3887653"/>
              <a:ext cx="6211108" cy="485536"/>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Method of Persuasion</a:t>
              </a:r>
              <a:endParaRPr/>
            </a:p>
          </p:txBody>
        </p:sp>
        <p:sp>
          <p:nvSpPr>
            <p:cNvPr id="118" name="Google Shape;118;p14"/>
            <p:cNvSpPr/>
            <p:nvPr/>
          </p:nvSpPr>
          <p:spPr>
            <a:xfrm>
              <a:off x="0" y="4412618"/>
              <a:ext cx="6263640" cy="538068"/>
            </a:xfrm>
            <a:prstGeom prst="roundRect">
              <a:avLst>
                <a:gd fmla="val 16667" name="adj"/>
              </a:avLst>
            </a:prstGeom>
            <a:solidFill>
              <a:schemeClr val="lt1"/>
            </a:solidFill>
            <a:ln cap="flat" cmpd="sng" w="1905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txBox="1"/>
            <p:nvPr/>
          </p:nvSpPr>
          <p:spPr>
            <a:xfrm>
              <a:off x="26266" y="4438884"/>
              <a:ext cx="6211108" cy="485536"/>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dk1"/>
                  </a:solidFill>
                  <a:latin typeface="Arial"/>
                  <a:ea typeface="Arial"/>
                  <a:cs typeface="Arial"/>
                  <a:sym typeface="Arial"/>
                </a:rPr>
                <a:t>Development</a:t>
              </a:r>
              <a:endParaRPr>
                <a:solidFill>
                  <a:schemeClr val="dk1"/>
                </a:solidFill>
              </a:endParaRPr>
            </a:p>
          </p:txBody>
        </p:sp>
        <p:sp>
          <p:nvSpPr>
            <p:cNvPr id="120" name="Google Shape;120;p14"/>
            <p:cNvSpPr/>
            <p:nvPr/>
          </p:nvSpPr>
          <p:spPr>
            <a:xfrm>
              <a:off x="0" y="4963849"/>
              <a:ext cx="6263640" cy="538068"/>
            </a:xfrm>
            <a:prstGeom prst="roundRect">
              <a:avLst>
                <a:gd fmla="val 16667" name="adj"/>
              </a:avLst>
            </a:prstGeom>
            <a:solidFill>
              <a:schemeClr val="lt1"/>
            </a:solidFill>
            <a:ln cap="flat" cmpd="sng" w="1905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nvSpPr>
          <p:spPr>
            <a:xfrm>
              <a:off x="26266" y="4990115"/>
              <a:ext cx="6211108" cy="485536"/>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Conclusion</a:t>
              </a:r>
              <a:endParaRPr/>
            </a:p>
          </p:txBody>
        </p:sp>
      </p:grpSp>
      <p:grpSp>
        <p:nvGrpSpPr>
          <p:cNvPr id="122" name="Google Shape;122;p14"/>
          <p:cNvGrpSpPr/>
          <p:nvPr/>
        </p:nvGrpSpPr>
        <p:grpSpPr>
          <a:xfrm>
            <a:off x="0" y="6548996"/>
            <a:ext cx="12192000" cy="309005"/>
            <a:chOff x="0" y="-57150"/>
            <a:chExt cx="5133514" cy="351013"/>
          </a:xfrm>
        </p:grpSpPr>
        <p:sp>
          <p:nvSpPr>
            <p:cNvPr id="123" name="Google Shape;123;p14"/>
            <p:cNvSpPr/>
            <p:nvPr/>
          </p:nvSpPr>
          <p:spPr>
            <a:xfrm>
              <a:off x="0" y="0"/>
              <a:ext cx="5133514" cy="293863"/>
            </a:xfrm>
            <a:custGeom>
              <a:rect b="b" l="l" r="r" t="t"/>
              <a:pathLst>
                <a:path extrusionOk="0" h="293863" w="5133514">
                  <a:moveTo>
                    <a:pt x="0" y="0"/>
                  </a:moveTo>
                  <a:lnTo>
                    <a:pt x="5133514" y="0"/>
                  </a:lnTo>
                  <a:lnTo>
                    <a:pt x="5133514" y="293863"/>
                  </a:lnTo>
                  <a:lnTo>
                    <a:pt x="0" y="293863"/>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4" name="Google Shape;124;p14"/>
            <p:cNvSpPr txBox="1"/>
            <p:nvPr/>
          </p:nvSpPr>
          <p:spPr>
            <a:xfrm>
              <a:off x="0" y="-57150"/>
              <a:ext cx="5133514" cy="351013"/>
            </a:xfrm>
            <a:prstGeom prst="rect">
              <a:avLst/>
            </a:prstGeom>
            <a:solidFill>
              <a:srgbClr val="F2F2F2"/>
            </a:solidFill>
            <a:ln>
              <a:noFill/>
            </a:ln>
          </p:spPr>
          <p:txBody>
            <a:bodyPr anchorCtr="0" anchor="ctr" bIns="33850" lIns="33850" spcFirstLastPara="1" rIns="33850" wrap="square" tIns="33850">
              <a:noAutofit/>
            </a:bodyPr>
            <a:lstStyle/>
            <a:p>
              <a:pPr indent="0" lvl="0" marL="0" marR="0" rtl="0" algn="ctr">
                <a:lnSpc>
                  <a:spcPct val="147750"/>
                </a:lnSpc>
                <a:spcBef>
                  <a:spcPts val="0"/>
                </a:spcBef>
                <a:spcAft>
                  <a:spcPts val="0"/>
                </a:spcAft>
                <a:buNone/>
              </a:pPr>
              <a:r>
                <a:t/>
              </a:r>
              <a:endParaRPr sz="1200">
                <a:solidFill>
                  <a:schemeClr val="dk1"/>
                </a:solidFill>
                <a:latin typeface="Calibri"/>
                <a:ea typeface="Calibri"/>
                <a:cs typeface="Calibri"/>
                <a:sym typeface="Calibri"/>
              </a:endParaRPr>
            </a:p>
          </p:txBody>
        </p:sp>
      </p:grpSp>
      <p:sp>
        <p:nvSpPr>
          <p:cNvPr id="125" name="Google Shape;125;p14"/>
          <p:cNvSpPr txBox="1"/>
          <p:nvPr/>
        </p:nvSpPr>
        <p:spPr>
          <a:xfrm>
            <a:off x="1807411" y="1689769"/>
            <a:ext cx="18473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32"/>
          <p:cNvSpPr txBox="1"/>
          <p:nvPr>
            <p:ph type="title"/>
          </p:nvPr>
        </p:nvSpPr>
        <p:spPr>
          <a:xfrm>
            <a:off x="947187" y="4146114"/>
            <a:ext cx="3577420" cy="20594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2328"/>
              </a:buClr>
              <a:buSzPts val="3200"/>
              <a:buFont typeface="Libre Baskerville"/>
              <a:buNone/>
            </a:pPr>
            <a:r>
              <a:rPr b="1" i="0" lang="en-US" sz="3200">
                <a:solidFill>
                  <a:srgbClr val="1F2328"/>
                </a:solidFill>
                <a:latin typeface="Libre Baskerville"/>
                <a:ea typeface="Libre Baskerville"/>
                <a:cs typeface="Libre Baskerville"/>
                <a:sym typeface="Libre Baskerville"/>
              </a:rPr>
              <a:t>Consistency</a:t>
            </a:r>
            <a:endParaRPr sz="3200">
              <a:latin typeface="Libre Baskerville"/>
              <a:ea typeface="Libre Baskerville"/>
              <a:cs typeface="Libre Baskerville"/>
              <a:sym typeface="Libre Baskerville"/>
            </a:endParaRPr>
          </a:p>
        </p:txBody>
      </p:sp>
      <p:pic>
        <p:nvPicPr>
          <p:cNvPr descr="A person holding a pizza&#10;&#10;Description automatically generated" id="282" name="Google Shape;282;p32"/>
          <p:cNvPicPr preferRelativeResize="0"/>
          <p:nvPr/>
        </p:nvPicPr>
        <p:blipFill rotWithShape="1">
          <a:blip r:embed="rId3">
            <a:alphaModFix/>
          </a:blip>
          <a:srcRect b="0" l="0" r="0" t="0"/>
          <a:stretch/>
        </p:blipFill>
        <p:spPr>
          <a:xfrm>
            <a:off x="1909494" y="0"/>
            <a:ext cx="8373011" cy="3767168"/>
          </a:xfrm>
          <a:prstGeom prst="rect">
            <a:avLst/>
          </a:prstGeom>
          <a:noFill/>
          <a:ln>
            <a:noFill/>
          </a:ln>
        </p:spPr>
      </p:pic>
      <p:sp>
        <p:nvSpPr>
          <p:cNvPr id="283" name="Google Shape;283;p32"/>
          <p:cNvSpPr txBox="1"/>
          <p:nvPr/>
        </p:nvSpPr>
        <p:spPr>
          <a:xfrm>
            <a:off x="4524607" y="3610395"/>
            <a:ext cx="7592217" cy="310514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1" i="0" lang="en-US" sz="1800">
                <a:solidFill>
                  <a:srgbClr val="1F2328"/>
                </a:solidFill>
                <a:latin typeface="Arial"/>
                <a:ea typeface="Arial"/>
                <a:cs typeface="Arial"/>
                <a:sym typeface="Arial"/>
              </a:rPr>
              <a:t>Promotional and Content Strategy :</a:t>
            </a:r>
            <a:endParaRPr/>
          </a:p>
          <a:p>
            <a:pPr indent="0" lvl="0" marL="0" marR="0" rtl="0" algn="l">
              <a:lnSpc>
                <a:spcPct val="150000"/>
              </a:lnSpc>
              <a:spcBef>
                <a:spcPts val="0"/>
              </a:spcBef>
              <a:spcAft>
                <a:spcPts val="0"/>
              </a:spcAft>
              <a:buNone/>
            </a:pPr>
            <a:r>
              <a:rPr b="1" i="0" lang="en-US" sz="1800">
                <a:solidFill>
                  <a:srgbClr val="1F2328"/>
                </a:solidFill>
                <a:latin typeface="Arial"/>
                <a:ea typeface="Arial"/>
                <a:cs typeface="Arial"/>
                <a:sym typeface="Arial"/>
              </a:rPr>
              <a:t> </a:t>
            </a:r>
            <a:r>
              <a:rPr b="0" i="0" lang="en-US" sz="1800">
                <a:solidFill>
                  <a:srgbClr val="1F2328"/>
                </a:solidFill>
                <a:latin typeface="Arial"/>
                <a:ea typeface="Arial"/>
                <a:cs typeface="Arial"/>
                <a:sym typeface="Arial"/>
              </a:rPr>
              <a:t>Consistency in promotional messaging and content strategy is emphasized to maintain a unified brand message across different channels.</a:t>
            </a:r>
            <a:endParaRPr/>
          </a:p>
          <a:p>
            <a:pPr indent="0" lvl="0" marL="0" marR="0" rtl="0" algn="l">
              <a:lnSpc>
                <a:spcPct val="150000"/>
              </a:lnSpc>
              <a:spcBef>
                <a:spcPts val="0"/>
              </a:spcBef>
              <a:spcAft>
                <a:spcPts val="0"/>
              </a:spcAft>
              <a:buNone/>
            </a:pPr>
            <a:r>
              <a:rPr b="1" i="0" lang="en-US" sz="1800">
                <a:solidFill>
                  <a:srgbClr val="1F2328"/>
                </a:solidFill>
                <a:latin typeface="Arial"/>
                <a:ea typeface="Arial"/>
                <a:cs typeface="Arial"/>
                <a:sym typeface="Arial"/>
              </a:rPr>
              <a:t>Incorporation of Customer Service : </a:t>
            </a:r>
            <a:endParaRPr/>
          </a:p>
          <a:p>
            <a:pPr indent="0" lvl="0" marL="0" marR="0" rtl="0" algn="l">
              <a:lnSpc>
                <a:spcPct val="150000"/>
              </a:lnSpc>
              <a:spcBef>
                <a:spcPts val="0"/>
              </a:spcBef>
              <a:spcAft>
                <a:spcPts val="0"/>
              </a:spcAft>
              <a:buNone/>
            </a:pPr>
            <a:r>
              <a:rPr b="0" i="0" lang="en-US" sz="1800">
                <a:solidFill>
                  <a:srgbClr val="1F2328"/>
                </a:solidFill>
                <a:latin typeface="Arial"/>
                <a:ea typeface="Arial"/>
                <a:cs typeface="Arial"/>
                <a:sym typeface="Arial"/>
              </a:rPr>
              <a:t>Including customer service considerations recognizes the importance of consistent communication and responsiveness for building trust.</a:t>
            </a:r>
            <a:endParaRPr/>
          </a:p>
        </p:txBody>
      </p:sp>
      <p:sp>
        <p:nvSpPr>
          <p:cNvPr id="284" name="Google Shape;284;p32"/>
          <p:cNvSpPr/>
          <p:nvPr/>
        </p:nvSpPr>
        <p:spPr>
          <a:xfrm>
            <a:off x="4178786" y="4731151"/>
            <a:ext cx="75156" cy="88934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33"/>
          <p:cNvSpPr/>
          <p:nvPr/>
        </p:nvSpPr>
        <p:spPr>
          <a:xfrm>
            <a:off x="554416" y="421890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1" name="Google Shape;291;p33"/>
          <p:cNvSpPr txBox="1"/>
          <p:nvPr>
            <p:ph type="title"/>
          </p:nvPr>
        </p:nvSpPr>
        <p:spPr>
          <a:xfrm>
            <a:off x="1051560" y="4444332"/>
            <a:ext cx="3558466"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Libre Baskerville"/>
              <a:buNone/>
            </a:pPr>
            <a:r>
              <a:rPr b="1" i="0" lang="en-US" sz="3200">
                <a:solidFill>
                  <a:schemeClr val="dk1"/>
                </a:solidFill>
                <a:latin typeface="Libre Baskerville"/>
                <a:ea typeface="Libre Baskerville"/>
                <a:cs typeface="Libre Baskerville"/>
                <a:sym typeface="Libre Baskerville"/>
              </a:rPr>
              <a:t>Authority</a:t>
            </a:r>
            <a:endParaRPr sz="3200">
              <a:solidFill>
                <a:schemeClr val="dk1"/>
              </a:solidFill>
              <a:latin typeface="Libre Baskerville"/>
              <a:ea typeface="Libre Baskerville"/>
              <a:cs typeface="Libre Baskerville"/>
              <a:sym typeface="Libre Baskerville"/>
            </a:endParaRPr>
          </a:p>
        </p:txBody>
      </p:sp>
      <p:pic>
        <p:nvPicPr>
          <p:cNvPr descr="A screenshot of a menu&#10;&#10;Description automatically generated" id="292" name="Google Shape;292;p33"/>
          <p:cNvPicPr preferRelativeResize="0"/>
          <p:nvPr>
            <p:ph idx="1" type="body"/>
          </p:nvPr>
        </p:nvPicPr>
        <p:blipFill rotWithShape="1">
          <a:blip r:embed="rId3">
            <a:alphaModFix/>
          </a:blip>
          <a:srcRect b="0" l="0" r="0" t="0"/>
          <a:stretch/>
        </p:blipFill>
        <p:spPr>
          <a:xfrm>
            <a:off x="1020105" y="374904"/>
            <a:ext cx="10240182" cy="3609664"/>
          </a:xfrm>
          <a:prstGeom prst="rect">
            <a:avLst/>
          </a:prstGeom>
          <a:noFill/>
          <a:ln>
            <a:noFill/>
          </a:ln>
        </p:spPr>
      </p:pic>
      <p:sp>
        <p:nvSpPr>
          <p:cNvPr id="293" name="Google Shape;293;p33"/>
          <p:cNvSpPr/>
          <p:nvPr/>
        </p:nvSpPr>
        <p:spPr>
          <a:xfrm>
            <a:off x="490408" y="4911518"/>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4" name="Google Shape;294;p33"/>
          <p:cNvSpPr/>
          <p:nvPr/>
        </p:nvSpPr>
        <p:spPr>
          <a:xfrm rot="5400000">
            <a:off x="4243541" y="525441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5" name="Google Shape;295;p33"/>
          <p:cNvSpPr txBox="1"/>
          <p:nvPr/>
        </p:nvSpPr>
        <p:spPr>
          <a:xfrm>
            <a:off x="5349240" y="4440602"/>
            <a:ext cx="6007608" cy="1645920"/>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None/>
            </a:pPr>
            <a:r>
              <a:rPr b="1" i="0" lang="en-US" sz="2100">
                <a:solidFill>
                  <a:schemeClr val="dk1"/>
                </a:solidFill>
                <a:latin typeface="Arial"/>
                <a:ea typeface="Arial"/>
                <a:cs typeface="Arial"/>
                <a:sym typeface="Arial"/>
              </a:rPr>
              <a:t>Brand Authority:</a:t>
            </a:r>
            <a:endParaRPr b="0" i="0" sz="2100">
              <a:solidFill>
                <a:schemeClr val="dk1"/>
              </a:solidFill>
              <a:latin typeface="Arial"/>
              <a:ea typeface="Arial"/>
              <a:cs typeface="Arial"/>
              <a:sym typeface="Arial"/>
            </a:endParaRPr>
          </a:p>
          <a:p>
            <a:pPr indent="0" lvl="0" marL="0" marR="0" rtl="0" algn="l">
              <a:lnSpc>
                <a:spcPct val="150000"/>
              </a:lnSpc>
              <a:spcBef>
                <a:spcPts val="600"/>
              </a:spcBef>
              <a:spcAft>
                <a:spcPts val="0"/>
              </a:spcAft>
              <a:buNone/>
            </a:pPr>
            <a:r>
              <a:rPr b="0" i="0" lang="en-US" sz="1800">
                <a:solidFill>
                  <a:schemeClr val="dk1"/>
                </a:solidFill>
                <a:latin typeface="Arial"/>
                <a:ea typeface="Arial"/>
                <a:cs typeface="Arial"/>
                <a:sym typeface="Arial"/>
              </a:rPr>
              <a:t>The advice is grounded in the concept of brand authority, which involves showcasing expertise, reliability, and trustworthiness in a specific industry—in this case, the pizza industry.</a:t>
            </a:r>
            <a:endParaRPr/>
          </a:p>
          <a:p>
            <a:pPr indent="97155" lvl="0" marL="0" marR="0" rtl="0" algn="l">
              <a:lnSpc>
                <a:spcPct val="90000"/>
              </a:lnSpc>
              <a:spcBef>
                <a:spcPts val="600"/>
              </a:spcBef>
              <a:spcAft>
                <a:spcPts val="0"/>
              </a:spcAft>
              <a:buClr>
                <a:schemeClr val="dk1"/>
              </a:buClr>
              <a:buSzPct val="1000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4"/>
          <p:cNvSpPr txBox="1"/>
          <p:nvPr/>
        </p:nvSpPr>
        <p:spPr>
          <a:xfrm>
            <a:off x="0" y="365125"/>
            <a:ext cx="12192000" cy="930275"/>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0475" lIns="60950" spcFirstLastPara="1" rIns="60950" wrap="square" tIns="30475">
            <a:normAutofit/>
          </a:bodyPr>
          <a:lstStyle/>
          <a:p>
            <a:pPr indent="0" lvl="0" marL="0" marR="0" rtl="0" algn="ctr">
              <a:lnSpc>
                <a:spcPct val="90000"/>
              </a:lnSpc>
              <a:spcBef>
                <a:spcPts val="0"/>
              </a:spcBef>
              <a:spcAft>
                <a:spcPts val="0"/>
              </a:spcAft>
              <a:buClr>
                <a:schemeClr val="lt1"/>
              </a:buClr>
              <a:buSzPts val="3600"/>
              <a:buFont typeface="Libre Baskerville"/>
              <a:buNone/>
            </a:pPr>
            <a:r>
              <a:rPr lang="en-US" sz="3600">
                <a:solidFill>
                  <a:schemeClr val="lt1"/>
                </a:solidFill>
                <a:latin typeface="Libre Baskerville"/>
                <a:ea typeface="Libre Baskerville"/>
                <a:cs typeface="Libre Baskerville"/>
                <a:sym typeface="Libre Baskerville"/>
              </a:rPr>
              <a:t>Development</a:t>
            </a:r>
            <a:endParaRPr/>
          </a:p>
        </p:txBody>
      </p:sp>
      <p:sp>
        <p:nvSpPr>
          <p:cNvPr id="301" name="Google Shape;301;p34"/>
          <p:cNvSpPr txBox="1"/>
          <p:nvPr/>
        </p:nvSpPr>
        <p:spPr>
          <a:xfrm>
            <a:off x="1856773" y="1869447"/>
            <a:ext cx="8475407" cy="3788858"/>
          </a:xfrm>
          <a:prstGeom prst="rect">
            <a:avLst/>
          </a:prstGeom>
          <a:noFill/>
          <a:ln>
            <a:noFill/>
          </a:ln>
        </p:spPr>
        <p:txBody>
          <a:bodyPr anchorCtr="0" anchor="t" bIns="45700" lIns="91425" spcFirstLastPara="1" rIns="91425" wrap="square" tIns="45700">
            <a:spAutoFit/>
          </a:bodyPr>
          <a:lstStyle/>
          <a:p>
            <a:pPr indent="-304815" lvl="0" marL="304815" marR="0" rtl="0" algn="l">
              <a:lnSpc>
                <a:spcPct val="150000"/>
              </a:lnSpc>
              <a:spcBef>
                <a:spcPts val="0"/>
              </a:spcBef>
              <a:spcAft>
                <a:spcPts val="0"/>
              </a:spcAft>
              <a:buClr>
                <a:schemeClr val="dk1"/>
              </a:buClr>
              <a:buSzPts val="1867"/>
              <a:buFont typeface="Noto Sans Symbols"/>
              <a:buChar char="▪"/>
            </a:pPr>
            <a:r>
              <a:rPr lang="en-US" sz="1867">
                <a:solidFill>
                  <a:schemeClr val="dk1"/>
                </a:solidFill>
                <a:latin typeface="Arial"/>
                <a:ea typeface="Arial"/>
                <a:cs typeface="Arial"/>
                <a:sym typeface="Arial"/>
              </a:rPr>
              <a:t>Crafted a dynamic and responsive pizza restaurant website using React Material UI components within the NextJS framework to deliver an engaging user experience.</a:t>
            </a:r>
            <a:endParaRPr/>
          </a:p>
          <a:p>
            <a:pPr indent="-304815" lvl="0" marL="304815" marR="0" rtl="0" algn="l">
              <a:lnSpc>
                <a:spcPct val="150000"/>
              </a:lnSpc>
              <a:spcBef>
                <a:spcPts val="0"/>
              </a:spcBef>
              <a:spcAft>
                <a:spcPts val="0"/>
              </a:spcAft>
              <a:buClr>
                <a:schemeClr val="dk1"/>
              </a:buClr>
              <a:buSzPts val="1867"/>
              <a:buFont typeface="Noto Sans Symbols"/>
              <a:buChar char="▪"/>
            </a:pPr>
            <a:r>
              <a:rPr lang="en-US" sz="1867">
                <a:solidFill>
                  <a:schemeClr val="dk1"/>
                </a:solidFill>
                <a:latin typeface="Arial"/>
                <a:ea typeface="Arial"/>
                <a:cs typeface="Arial"/>
                <a:sym typeface="Arial"/>
              </a:rPr>
              <a:t>Integrated Mailchimp functionality for streamlined newsletter subscriptions.</a:t>
            </a:r>
            <a:endParaRPr/>
          </a:p>
          <a:p>
            <a:pPr indent="-304815" lvl="0" marL="304815" marR="0" rtl="0" algn="l">
              <a:lnSpc>
                <a:spcPct val="150000"/>
              </a:lnSpc>
              <a:spcBef>
                <a:spcPts val="0"/>
              </a:spcBef>
              <a:spcAft>
                <a:spcPts val="0"/>
              </a:spcAft>
              <a:buClr>
                <a:schemeClr val="dk1"/>
              </a:buClr>
              <a:buSzPts val="1867"/>
              <a:buFont typeface="Noto Sans Symbols"/>
              <a:buChar char="▪"/>
            </a:pPr>
            <a:r>
              <a:rPr lang="en-US" sz="1867">
                <a:solidFill>
                  <a:schemeClr val="dk1"/>
                </a:solidFill>
                <a:latin typeface="Arial"/>
                <a:ea typeface="Arial"/>
                <a:cs typeface="Arial"/>
                <a:sym typeface="Arial"/>
              </a:rPr>
              <a:t>Implemented Google Analytics to track website performance, user engagement, and visitor behavior, facilitating data-driven decisions for continuous optimization and improvement.</a:t>
            </a:r>
            <a:endParaRPr/>
          </a:p>
          <a:p>
            <a:pPr indent="-304815" lvl="0" marL="304815" marR="0" rtl="0" algn="l">
              <a:lnSpc>
                <a:spcPct val="150000"/>
              </a:lnSpc>
              <a:spcBef>
                <a:spcPts val="0"/>
              </a:spcBef>
              <a:spcAft>
                <a:spcPts val="0"/>
              </a:spcAft>
              <a:buClr>
                <a:schemeClr val="dk1"/>
              </a:buClr>
              <a:buSzPts val="1867"/>
              <a:buFont typeface="Noto Sans Symbols"/>
              <a:buChar char="▪"/>
            </a:pPr>
            <a:r>
              <a:rPr lang="en-US" sz="1867">
                <a:solidFill>
                  <a:schemeClr val="dk1"/>
                </a:solidFill>
                <a:latin typeface="Arial"/>
                <a:ea typeface="Arial"/>
                <a:cs typeface="Arial"/>
                <a:sym typeface="Arial"/>
              </a:rPr>
              <a:t>Development link is </a:t>
            </a:r>
            <a:r>
              <a:rPr lang="en-US" sz="1867" u="sng">
                <a:solidFill>
                  <a:schemeClr val="hlink"/>
                </a:solidFill>
                <a:latin typeface="Arial"/>
                <a:ea typeface="Arial"/>
                <a:cs typeface="Arial"/>
                <a:sym typeface="Arial"/>
                <a:hlinkClick r:id="rId3"/>
              </a:rPr>
              <a:t>Here</a:t>
            </a:r>
            <a:endParaRPr sz="1867">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5"/>
          <p:cNvSpPr txBox="1"/>
          <p:nvPr/>
        </p:nvSpPr>
        <p:spPr>
          <a:xfrm>
            <a:off x="0" y="131729"/>
            <a:ext cx="12191999" cy="826134"/>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0475" lIns="60950" spcFirstLastPara="1" rIns="60950" wrap="square" tIns="30475">
            <a:normAutofit/>
          </a:bodyPr>
          <a:lstStyle/>
          <a:p>
            <a:pPr indent="0" lvl="0" marL="0" marR="0" rtl="0" algn="ctr">
              <a:lnSpc>
                <a:spcPct val="90000"/>
              </a:lnSpc>
              <a:spcBef>
                <a:spcPts val="0"/>
              </a:spcBef>
              <a:spcAft>
                <a:spcPts val="0"/>
              </a:spcAft>
              <a:buClr>
                <a:schemeClr val="lt1"/>
              </a:buClr>
              <a:buSzPts val="2933"/>
              <a:buFont typeface="Libre Baskerville"/>
              <a:buNone/>
            </a:pPr>
            <a:r>
              <a:rPr lang="en-US" sz="2933">
                <a:solidFill>
                  <a:schemeClr val="lt1"/>
                </a:solidFill>
                <a:latin typeface="Libre Baskerville"/>
                <a:ea typeface="Libre Baskerville"/>
                <a:cs typeface="Libre Baskerville"/>
                <a:sym typeface="Libre Baskerville"/>
              </a:rPr>
              <a:t>Conclusion</a:t>
            </a:r>
            <a:endParaRPr/>
          </a:p>
        </p:txBody>
      </p:sp>
      <p:sp>
        <p:nvSpPr>
          <p:cNvPr id="307" name="Google Shape;307;p35"/>
          <p:cNvSpPr txBox="1"/>
          <p:nvPr/>
        </p:nvSpPr>
        <p:spPr>
          <a:xfrm>
            <a:off x="1027134" y="1139868"/>
            <a:ext cx="10434181" cy="5361637"/>
          </a:xfrm>
          <a:prstGeom prst="rect">
            <a:avLst/>
          </a:prstGeom>
          <a:noFill/>
          <a:ln>
            <a:noFill/>
          </a:ln>
        </p:spPr>
        <p:txBody>
          <a:bodyPr anchorCtr="0" anchor="ctr" bIns="30475" lIns="60950" spcFirstLastPara="1" rIns="60950" wrap="square" tIns="30475">
            <a:normAutofit/>
          </a:bodyPr>
          <a:lstStyle/>
          <a:p>
            <a:pPr indent="-228611" lvl="0" marL="228611"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In creating our Italian pizza restaurant website, we dedicated ourselves to delivering an exceptional online experience. From designing captivating features to implementing 'Add to Cart' and 'Exclusive Discounts,' each step reflected our commitment to quality and user satisfaction. Navigating challenges, learning, and incorporating valuable feedback, we showcased adaptability and problem-solving prowess.</a:t>
            </a:r>
            <a:endParaRPr/>
          </a:p>
          <a:p>
            <a:pPr indent="0" lvl="0" marL="0" marR="0" rtl="0" algn="l">
              <a:lnSpc>
                <a:spcPct val="150000"/>
              </a:lnSpc>
              <a:spcBef>
                <a:spcPts val="400"/>
              </a:spcBef>
              <a:spcAft>
                <a:spcPts val="0"/>
              </a:spcAft>
              <a:buNone/>
            </a:pPr>
            <a:r>
              <a:t/>
            </a:r>
            <a:endParaRPr sz="1600">
              <a:solidFill>
                <a:schemeClr val="dk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36"/>
          <p:cNvSpPr/>
          <p:nvPr/>
        </p:nvSpPr>
        <p:spPr>
          <a:xfrm>
            <a:off x="2" y="0"/>
            <a:ext cx="12191997"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36"/>
          <p:cNvSpPr/>
          <p:nvPr/>
        </p:nvSpPr>
        <p:spPr>
          <a:xfrm>
            <a:off x="0" y="0"/>
            <a:ext cx="9272922" cy="6858000"/>
          </a:xfrm>
          <a:custGeom>
            <a:rect b="b" l="l" r="r" t="t"/>
            <a:pathLst>
              <a:path extrusionOk="0" h="6858000" w="9272922">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4" name="Google Shape;314;p36"/>
          <p:cNvGrpSpPr/>
          <p:nvPr/>
        </p:nvGrpSpPr>
        <p:grpSpPr>
          <a:xfrm>
            <a:off x="9160561" y="1075188"/>
            <a:ext cx="1562267" cy="1172973"/>
            <a:chOff x="9160561" y="1075188"/>
            <a:chExt cx="1562267" cy="1172973"/>
          </a:xfrm>
        </p:grpSpPr>
        <p:sp>
          <p:nvSpPr>
            <p:cNvPr id="315" name="Google Shape;315;p36"/>
            <p:cNvSpPr/>
            <p:nvPr/>
          </p:nvSpPr>
          <p:spPr>
            <a:xfrm>
              <a:off x="9160561" y="1423846"/>
              <a:ext cx="935037" cy="824315"/>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36"/>
            <p:cNvSpPr/>
            <p:nvPr/>
          </p:nvSpPr>
          <p:spPr>
            <a:xfrm>
              <a:off x="9960661" y="1075188"/>
              <a:ext cx="762167" cy="671915"/>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7" name="Google Shape;317;p36"/>
          <p:cNvGrpSpPr/>
          <p:nvPr/>
        </p:nvGrpSpPr>
        <p:grpSpPr>
          <a:xfrm>
            <a:off x="643467" y="2831162"/>
            <a:ext cx="8446582" cy="1767637"/>
            <a:chOff x="0" y="1665717"/>
            <a:chExt cx="24539721" cy="5135494"/>
          </a:xfrm>
        </p:grpSpPr>
        <p:sp>
          <p:nvSpPr>
            <p:cNvPr id="318" name="Google Shape;318;p36"/>
            <p:cNvSpPr txBox="1"/>
            <p:nvPr/>
          </p:nvSpPr>
          <p:spPr>
            <a:xfrm>
              <a:off x="0" y="5963852"/>
              <a:ext cx="16359816" cy="837359"/>
            </a:xfrm>
            <a:prstGeom prst="rect">
              <a:avLst/>
            </a:prstGeom>
            <a:noFill/>
            <a:ln>
              <a:noFill/>
            </a:ln>
          </p:spPr>
          <p:txBody>
            <a:bodyPr anchorCtr="0" anchor="t" bIns="0" lIns="0" spcFirstLastPara="1" rIns="0" wrap="square" tIns="0">
              <a:spAutoFit/>
            </a:bodyPr>
            <a:lstStyle/>
            <a:p>
              <a:pPr indent="0" lvl="0" marL="0" marR="0" rtl="0" algn="l">
                <a:lnSpc>
                  <a:spcPct val="140037"/>
                </a:lnSpc>
                <a:spcBef>
                  <a:spcPts val="0"/>
                </a:spcBef>
                <a:spcAft>
                  <a:spcPts val="0"/>
                </a:spcAft>
                <a:buNone/>
              </a:pPr>
              <a:r>
                <a:t/>
              </a:r>
              <a:endParaRPr sz="2133">
                <a:solidFill>
                  <a:srgbClr val="FFFFFF"/>
                </a:solidFill>
                <a:latin typeface="Forum"/>
                <a:ea typeface="Forum"/>
                <a:cs typeface="Forum"/>
                <a:sym typeface="Forum"/>
              </a:endParaRPr>
            </a:p>
          </p:txBody>
        </p:sp>
        <p:sp>
          <p:nvSpPr>
            <p:cNvPr id="319" name="Google Shape;319;p36"/>
            <p:cNvSpPr txBox="1"/>
            <p:nvPr/>
          </p:nvSpPr>
          <p:spPr>
            <a:xfrm>
              <a:off x="8179906" y="1665717"/>
              <a:ext cx="16359815" cy="2337937"/>
            </a:xfrm>
            <a:prstGeom prst="rect">
              <a:avLst/>
            </a:prstGeom>
            <a:noFill/>
            <a:ln>
              <a:noFill/>
            </a:ln>
          </p:spPr>
          <p:txBody>
            <a:bodyPr anchorCtr="0" anchor="t" bIns="0" lIns="0" spcFirstLastPara="1" rIns="0" wrap="square" tIns="0">
              <a:spAutoFit/>
            </a:bodyPr>
            <a:lstStyle/>
            <a:p>
              <a:pPr indent="0" lvl="0" marL="0" marR="0" rtl="0" algn="l">
                <a:lnSpc>
                  <a:spcPct val="184014"/>
                </a:lnSpc>
                <a:spcBef>
                  <a:spcPts val="0"/>
                </a:spcBef>
                <a:spcAft>
                  <a:spcPts val="0"/>
                </a:spcAft>
                <a:buNone/>
              </a:pPr>
              <a:r>
                <a:rPr lang="en-US" sz="3791">
                  <a:solidFill>
                    <a:schemeClr val="dk1"/>
                  </a:solidFill>
                  <a:latin typeface="Libre Baskerville"/>
                  <a:ea typeface="Libre Baskerville"/>
                  <a:cs typeface="Libre Baskerville"/>
                  <a:sym typeface="Libre Baskerville"/>
                </a:rPr>
                <a:t>Thank You!</a:t>
              </a:r>
              <a:endParaRPr sz="4800">
                <a:solidFill>
                  <a:schemeClr val="dk1"/>
                </a:solidFill>
                <a:latin typeface="Libre Baskerville"/>
                <a:ea typeface="Libre Baskerville"/>
                <a:cs typeface="Libre Baskerville"/>
                <a:sym typeface="Libre Baskerville"/>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5"/>
          <p:cNvSpPr txBox="1"/>
          <p:nvPr>
            <p:ph type="title"/>
          </p:nvPr>
        </p:nvSpPr>
        <p:spPr>
          <a:xfrm>
            <a:off x="5574082" y="365126"/>
            <a:ext cx="6300592" cy="957238"/>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Libre Baskerville"/>
              <a:buNone/>
            </a:pPr>
            <a:r>
              <a:rPr b="1" lang="en-US" sz="3200">
                <a:solidFill>
                  <a:schemeClr val="lt1"/>
                </a:solidFill>
                <a:latin typeface="Libre Baskerville"/>
                <a:ea typeface="Libre Baskerville"/>
                <a:cs typeface="Libre Baskerville"/>
                <a:sym typeface="Libre Baskerville"/>
              </a:rPr>
              <a:t>Introduction</a:t>
            </a:r>
            <a:endParaRPr/>
          </a:p>
        </p:txBody>
      </p:sp>
      <p:sp>
        <p:nvSpPr>
          <p:cNvPr id="131" name="Google Shape;131;p15"/>
          <p:cNvSpPr txBox="1"/>
          <p:nvPr>
            <p:ph idx="1" type="body"/>
          </p:nvPr>
        </p:nvSpPr>
        <p:spPr>
          <a:xfrm>
            <a:off x="5176911" y="1687490"/>
            <a:ext cx="6893169" cy="49243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None/>
            </a:pPr>
            <a:r>
              <a:rPr b="1" i="0" lang="en-US" sz="2600">
                <a:latin typeface="Arial"/>
                <a:ea typeface="Arial"/>
                <a:cs typeface="Arial"/>
                <a:sym typeface="Arial"/>
              </a:rPr>
              <a:t>Market Saturation and Competition</a:t>
            </a:r>
            <a:endParaRPr sz="1600"/>
          </a:p>
          <a:p>
            <a:pPr indent="-342900" lvl="1" marL="612648" rtl="0" algn="just">
              <a:lnSpc>
                <a:spcPct val="150000"/>
              </a:lnSpc>
              <a:spcBef>
                <a:spcPts val="1100"/>
              </a:spcBef>
              <a:spcAft>
                <a:spcPts val="0"/>
              </a:spcAft>
              <a:buClr>
                <a:schemeClr val="dk1"/>
              </a:buClr>
              <a:buSzPts val="2000"/>
              <a:buFont typeface="Noto Sans Symbols"/>
              <a:buChar char="▪"/>
            </a:pPr>
            <a:r>
              <a:rPr lang="en-US" sz="2000">
                <a:latin typeface="Arial"/>
                <a:ea typeface="Arial"/>
                <a:cs typeface="Arial"/>
                <a:sym typeface="Arial"/>
              </a:rPr>
              <a:t>Developing an Italian pizza restaurant website allows us to understand how establishments like New York City Pizza and Vittoria Pizzeria, as highlighted in "The Best Pizza Restaurant Websites of 2023," leverage their online presence to stand out and succeed.</a:t>
            </a:r>
            <a:endParaRPr/>
          </a:p>
          <a:p>
            <a:pPr indent="-342900" lvl="1" marL="612648" rtl="0" algn="just">
              <a:lnSpc>
                <a:spcPct val="150000"/>
              </a:lnSpc>
              <a:spcBef>
                <a:spcPts val="1100"/>
              </a:spcBef>
              <a:spcAft>
                <a:spcPts val="0"/>
              </a:spcAft>
              <a:buClr>
                <a:schemeClr val="dk1"/>
              </a:buClr>
              <a:buSzPts val="2000"/>
              <a:buFont typeface="Noto Sans Symbols"/>
              <a:buChar char="▪"/>
            </a:pPr>
            <a:r>
              <a:rPr lang="en-US" sz="2000">
                <a:latin typeface="Arial"/>
                <a:ea typeface="Arial"/>
                <a:cs typeface="Arial"/>
                <a:sym typeface="Arial"/>
              </a:rPr>
              <a:t>Within the context of this article, the prevalence of over 75,000 pizza businesses in the United States, with more than half being independently owned, underscores the intense competition in the pizza industry.</a:t>
            </a:r>
            <a:endParaRPr/>
          </a:p>
          <a:p>
            <a:pPr indent="-215900" lvl="1" marL="612648" rtl="0" algn="just">
              <a:lnSpc>
                <a:spcPct val="150000"/>
              </a:lnSpc>
              <a:spcBef>
                <a:spcPts val="1100"/>
              </a:spcBef>
              <a:spcAft>
                <a:spcPts val="0"/>
              </a:spcAft>
              <a:buClr>
                <a:schemeClr val="dk1"/>
              </a:buClr>
              <a:buSzPts val="2000"/>
              <a:buFont typeface="Noto Sans Symbols"/>
              <a:buNone/>
            </a:pPr>
            <a:r>
              <a:t/>
            </a:r>
            <a:endParaRPr sz="2000">
              <a:latin typeface="Arial"/>
              <a:ea typeface="Arial"/>
              <a:cs typeface="Arial"/>
              <a:sym typeface="Arial"/>
            </a:endParaRPr>
          </a:p>
          <a:p>
            <a:pPr indent="-127000" lvl="0" marL="228600" rtl="0" algn="l">
              <a:lnSpc>
                <a:spcPct val="90000"/>
              </a:lnSpc>
              <a:spcBef>
                <a:spcPts val="1600"/>
              </a:spcBef>
              <a:spcAft>
                <a:spcPts val="0"/>
              </a:spcAft>
              <a:buClr>
                <a:schemeClr val="dk1"/>
              </a:buClr>
              <a:buSzPts val="1600"/>
              <a:buNone/>
            </a:pPr>
            <a:r>
              <a:t/>
            </a:r>
            <a:endParaRPr sz="1600"/>
          </a:p>
        </p:txBody>
      </p:sp>
      <p:pic>
        <p:nvPicPr>
          <p:cNvPr descr="A pepperoni pizza" id="132" name="Google Shape;132;p15"/>
          <p:cNvPicPr preferRelativeResize="0"/>
          <p:nvPr/>
        </p:nvPicPr>
        <p:blipFill rotWithShape="1">
          <a:blip r:embed="rId3">
            <a:alphaModFix/>
          </a:blip>
          <a:srcRect b="-1" l="40467" r="-1" t="0"/>
          <a:stretch/>
        </p:blipFill>
        <p:spPr>
          <a:xfrm>
            <a:off x="20" y="10"/>
            <a:ext cx="5176891" cy="6857990"/>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16"/>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6"/>
          <p:cNvSpPr txBox="1"/>
          <p:nvPr>
            <p:ph type="title"/>
          </p:nvPr>
        </p:nvSpPr>
        <p:spPr>
          <a:xfrm>
            <a:off x="556532" y="643467"/>
            <a:ext cx="11210925" cy="744836"/>
          </a:xfrm>
          <a:prstGeom prst="rect">
            <a:avLst/>
          </a:prstGeom>
          <a:noFill/>
          <a:ln>
            <a:noFill/>
          </a:ln>
        </p:spPr>
        <p:txBody>
          <a:bodyPr anchorCtr="1"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Libre Baskerville"/>
              <a:buNone/>
            </a:pPr>
            <a:r>
              <a:rPr b="1" lang="en-US" sz="3200">
                <a:solidFill>
                  <a:schemeClr val="lt1"/>
                </a:solidFill>
                <a:latin typeface="Libre Baskerville"/>
                <a:ea typeface="Libre Baskerville"/>
                <a:cs typeface="Libre Baskerville"/>
                <a:sym typeface="Libre Baskerville"/>
              </a:rPr>
              <a:t>Competitive Analysis</a:t>
            </a:r>
            <a:endParaRPr/>
          </a:p>
        </p:txBody>
      </p:sp>
      <p:pic>
        <p:nvPicPr>
          <p:cNvPr descr="A white sheet with black text&#10;&#10;Description automatically generated" id="139" name="Google Shape;139;p16"/>
          <p:cNvPicPr preferRelativeResize="0"/>
          <p:nvPr/>
        </p:nvPicPr>
        <p:blipFill rotWithShape="1">
          <a:blip r:embed="rId3">
            <a:alphaModFix/>
          </a:blip>
          <a:srcRect b="8259" l="0" r="0" t="14991"/>
          <a:stretch/>
        </p:blipFill>
        <p:spPr>
          <a:xfrm>
            <a:off x="1243953" y="1675227"/>
            <a:ext cx="9704094" cy="439419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17"/>
          <p:cNvSpPr txBox="1"/>
          <p:nvPr>
            <p:ph type="title"/>
          </p:nvPr>
        </p:nvSpPr>
        <p:spPr>
          <a:xfrm>
            <a:off x="0" y="643467"/>
            <a:ext cx="12192000" cy="744836"/>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Libre Baskerville"/>
              <a:buNone/>
            </a:pPr>
            <a:r>
              <a:rPr b="1" lang="en-US" sz="3200">
                <a:solidFill>
                  <a:schemeClr val="lt1"/>
                </a:solidFill>
                <a:latin typeface="Libre Baskerville"/>
                <a:ea typeface="Libre Baskerville"/>
                <a:cs typeface="Libre Baskerville"/>
                <a:sym typeface="Libre Baskerville"/>
              </a:rPr>
              <a:t>SWOT Analysis</a:t>
            </a:r>
            <a:endParaRPr/>
          </a:p>
        </p:txBody>
      </p:sp>
      <p:pic>
        <p:nvPicPr>
          <p:cNvPr descr="A close-up of a white sheet&#10;&#10;Description automatically generated" id="145" name="Google Shape;145;p17"/>
          <p:cNvPicPr preferRelativeResize="0"/>
          <p:nvPr/>
        </p:nvPicPr>
        <p:blipFill rotWithShape="1">
          <a:blip r:embed="rId3">
            <a:alphaModFix/>
          </a:blip>
          <a:srcRect b="23275" l="0" r="0" t="8686"/>
          <a:stretch/>
        </p:blipFill>
        <p:spPr>
          <a:xfrm>
            <a:off x="643467" y="2138288"/>
            <a:ext cx="10905066" cy="285574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type="title"/>
          </p:nvPr>
        </p:nvSpPr>
        <p:spPr>
          <a:xfrm>
            <a:off x="0" y="365125"/>
            <a:ext cx="12192000" cy="611905"/>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Libre Baskerville"/>
              <a:buNone/>
            </a:pPr>
            <a:r>
              <a:rPr lang="en-US">
                <a:solidFill>
                  <a:schemeClr val="lt1"/>
                </a:solidFill>
                <a:latin typeface="Libre Baskerville"/>
                <a:ea typeface="Libre Baskerville"/>
                <a:cs typeface="Libre Baskerville"/>
                <a:sym typeface="Libre Baskerville"/>
              </a:rPr>
              <a:t>Archetype</a:t>
            </a:r>
            <a:endParaRPr/>
          </a:p>
        </p:txBody>
      </p:sp>
      <p:sp>
        <p:nvSpPr>
          <p:cNvPr id="151" name="Google Shape;151;p18"/>
          <p:cNvSpPr txBox="1"/>
          <p:nvPr>
            <p:ph idx="1" type="body"/>
          </p:nvPr>
        </p:nvSpPr>
        <p:spPr>
          <a:xfrm>
            <a:off x="838200" y="1825625"/>
            <a:ext cx="10948800" cy="4936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lnSpcReduction="10000"/>
          </a:bodyPr>
          <a:lstStyle/>
          <a:p>
            <a:pPr indent="0" lvl="0" marL="0" rtl="0" algn="l">
              <a:lnSpc>
                <a:spcPct val="150000"/>
              </a:lnSpc>
              <a:spcBef>
                <a:spcPts val="0"/>
              </a:spcBef>
              <a:spcAft>
                <a:spcPts val="0"/>
              </a:spcAft>
              <a:buClr>
                <a:srgbClr val="374151"/>
              </a:buClr>
              <a:buSzPts val="2800"/>
              <a:buNone/>
            </a:pPr>
            <a:r>
              <a:rPr b="1" i="0" lang="en-US" u="none" strike="noStrike">
                <a:solidFill>
                  <a:srgbClr val="374151"/>
                </a:solidFill>
                <a:latin typeface="Arial"/>
                <a:ea typeface="Arial"/>
                <a:cs typeface="Arial"/>
                <a:sym typeface="Arial"/>
              </a:rPr>
              <a:t>Jester Archetype: </a:t>
            </a:r>
            <a:endParaRPr/>
          </a:p>
          <a:p>
            <a:pPr indent="0" lvl="0" marL="0" rtl="0" algn="l">
              <a:lnSpc>
                <a:spcPct val="150000"/>
              </a:lnSpc>
              <a:spcBef>
                <a:spcPts val="1000"/>
              </a:spcBef>
              <a:spcAft>
                <a:spcPts val="0"/>
              </a:spcAft>
              <a:buClr>
                <a:srgbClr val="374151"/>
              </a:buClr>
              <a:buSzPts val="2400"/>
              <a:buNone/>
            </a:pPr>
            <a:r>
              <a:rPr b="0" i="0" lang="en-US" sz="2400" u="none" strike="noStrike">
                <a:solidFill>
                  <a:srgbClr val="374151"/>
                </a:solidFill>
                <a:latin typeface="Arial"/>
                <a:ea typeface="Arial"/>
                <a:cs typeface="Arial"/>
                <a:sym typeface="Arial"/>
              </a:rPr>
              <a:t>Our Italian Pizza Restaurant Website embodies the Jester archetype, bringing a sense of joy and entertainment to our online presence. It is often associated with playfulness, humor, and a lighthearted approach. The inclusion of happy human faces, a chef symbol with a hand holding a pizza, and the use of fonts like medium italic and PoetsenOne suggests a fun and entertaining atmosphere. The orange color for clickable sections in the navbar adds an energetic and playful touch, further emphasizing the Jester archetype's characteristics.</a:t>
            </a:r>
            <a:endParaRPr sz="24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19"/>
          <p:cNvSpPr/>
          <p:nvPr/>
        </p:nvSpPr>
        <p:spPr>
          <a:xfrm>
            <a:off x="0" y="548640"/>
            <a:ext cx="12188952" cy="69158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19"/>
          <p:cNvSpPr txBox="1"/>
          <p:nvPr>
            <p:ph type="title"/>
          </p:nvPr>
        </p:nvSpPr>
        <p:spPr>
          <a:xfrm>
            <a:off x="838201" y="275064"/>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Libre Baskerville"/>
              <a:buNone/>
            </a:pPr>
            <a:r>
              <a:rPr lang="en-US" sz="3200">
                <a:solidFill>
                  <a:schemeClr val="lt1"/>
                </a:solidFill>
                <a:latin typeface="Libre Baskerville"/>
                <a:ea typeface="Libre Baskerville"/>
                <a:cs typeface="Libre Baskerville"/>
                <a:sym typeface="Libre Baskerville"/>
              </a:rPr>
              <a:t>User stories</a:t>
            </a:r>
            <a:endParaRPr b="1" sz="3200">
              <a:solidFill>
                <a:schemeClr val="lt1"/>
              </a:solidFill>
              <a:latin typeface="Libre Baskerville"/>
              <a:ea typeface="Libre Baskerville"/>
              <a:cs typeface="Libre Baskerville"/>
              <a:sym typeface="Libre Baskerville"/>
            </a:endParaRPr>
          </a:p>
        </p:txBody>
      </p:sp>
      <p:grpSp>
        <p:nvGrpSpPr>
          <p:cNvPr id="158" name="Google Shape;158;p19"/>
          <p:cNvGrpSpPr/>
          <p:nvPr/>
        </p:nvGrpSpPr>
        <p:grpSpPr>
          <a:xfrm>
            <a:off x="838199" y="1513806"/>
            <a:ext cx="10754080" cy="5200706"/>
            <a:chOff x="0" y="64834"/>
            <a:chExt cx="10754080" cy="5200706"/>
          </a:xfrm>
        </p:grpSpPr>
        <p:sp>
          <p:nvSpPr>
            <p:cNvPr id="159" name="Google Shape;159;p19"/>
            <p:cNvSpPr/>
            <p:nvPr/>
          </p:nvSpPr>
          <p:spPr>
            <a:xfrm>
              <a:off x="0" y="72705"/>
              <a:ext cx="4284887" cy="5061268"/>
            </a:xfrm>
            <a:prstGeom prst="roundRect">
              <a:avLst>
                <a:gd fmla="val 10000" name="adj"/>
              </a:avLst>
            </a:prstGeom>
            <a:solidFill>
              <a:schemeClr val="dk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txBox="1"/>
            <p:nvPr/>
          </p:nvSpPr>
          <p:spPr>
            <a:xfrm>
              <a:off x="125500" y="198205"/>
              <a:ext cx="4033887" cy="4810268"/>
            </a:xfrm>
            <a:prstGeom prst="rect">
              <a:avLst/>
            </a:prstGeom>
            <a:noFill/>
            <a:ln>
              <a:noFill/>
            </a:ln>
          </p:spPr>
          <p:txBody>
            <a:bodyPr anchorCtr="0" anchor="ctr" bIns="76200" lIns="76200" spcFirstLastPara="1" rIns="76200" wrap="square" tIns="76200">
              <a:noAutofit/>
            </a:bodyPr>
            <a:lstStyle/>
            <a:p>
              <a:pPr indent="0" lvl="0" marL="0" marR="0" rtl="0" algn="l">
                <a:lnSpc>
                  <a:spcPct val="150000"/>
                </a:lnSpc>
                <a:spcBef>
                  <a:spcPts val="0"/>
                </a:spcBef>
                <a:spcAft>
                  <a:spcPts val="0"/>
                </a:spcAft>
                <a:buClr>
                  <a:schemeClr val="accent4"/>
                </a:buClr>
                <a:buSzPts val="2000"/>
                <a:buFont typeface="Arial"/>
                <a:buNone/>
              </a:pPr>
              <a:r>
                <a:rPr b="1" lang="en-US" sz="2000">
                  <a:solidFill>
                    <a:schemeClr val="accent4"/>
                  </a:solidFill>
                  <a:latin typeface="Arial"/>
                  <a:ea typeface="Arial"/>
                  <a:cs typeface="Arial"/>
                  <a:sym typeface="Arial"/>
                </a:rPr>
                <a:t>EPIC</a:t>
              </a:r>
              <a:r>
                <a:rPr b="0" lang="en-US" sz="2000">
                  <a:solidFill>
                    <a:schemeClr val="lt1"/>
                  </a:solidFill>
                  <a:latin typeface="Arial"/>
                  <a:ea typeface="Arial"/>
                  <a:cs typeface="Arial"/>
                  <a:sym typeface="Arial"/>
                </a:rPr>
                <a:t>: </a:t>
              </a:r>
              <a:r>
                <a:rPr b="0" i="0" lang="en-US" sz="2000">
                  <a:solidFill>
                    <a:schemeClr val="lt1"/>
                  </a:solidFill>
                  <a:latin typeface="Arial"/>
                  <a:ea typeface="Arial"/>
                  <a:cs typeface="Arial"/>
                  <a:sym typeface="Arial"/>
                </a:rPr>
                <a:t>Mike found our pizza brand's website online, and as soon as he visited, he was welcomed by a captivating hero background that showcased our restaurant's logo, (interest</a:t>
              </a:r>
              <a:r>
                <a:rPr b="0" lang="en-US" sz="2000">
                  <a:solidFill>
                    <a:schemeClr val="lt1"/>
                  </a:solidFill>
                  <a:latin typeface="Arial"/>
                  <a:ea typeface="Arial"/>
                  <a:cs typeface="Arial"/>
                  <a:sym typeface="Arial"/>
                </a:rPr>
                <a:t>).</a:t>
              </a:r>
              <a:endParaRPr/>
            </a:p>
          </p:txBody>
        </p:sp>
        <p:sp>
          <p:nvSpPr>
            <p:cNvPr id="161" name="Google Shape;161;p19"/>
            <p:cNvSpPr/>
            <p:nvPr/>
          </p:nvSpPr>
          <p:spPr>
            <a:xfrm rot="35251">
              <a:off x="4612063" y="2100894"/>
              <a:ext cx="693686" cy="1062652"/>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txBox="1"/>
            <p:nvPr/>
          </p:nvSpPr>
          <p:spPr>
            <a:xfrm rot="35251">
              <a:off x="4612068" y="2312357"/>
              <a:ext cx="485580" cy="63759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500"/>
                <a:buFont typeface="Calibri"/>
                <a:buNone/>
              </a:pPr>
              <a:r>
                <a:t/>
              </a:r>
              <a:endParaRPr sz="4500">
                <a:solidFill>
                  <a:schemeClr val="lt1"/>
                </a:solidFill>
                <a:latin typeface="Calibri"/>
                <a:ea typeface="Calibri"/>
                <a:cs typeface="Calibri"/>
                <a:sym typeface="Calibri"/>
              </a:endParaRPr>
            </a:p>
          </p:txBody>
        </p:sp>
        <p:sp>
          <p:nvSpPr>
            <p:cNvPr id="163" name="Google Shape;163;p19"/>
            <p:cNvSpPr/>
            <p:nvPr/>
          </p:nvSpPr>
          <p:spPr>
            <a:xfrm>
              <a:off x="5593661" y="64834"/>
              <a:ext cx="5160419" cy="5200706"/>
            </a:xfrm>
            <a:prstGeom prst="roundRect">
              <a:avLst>
                <a:gd fmla="val 10000"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nvSpPr>
          <p:spPr>
            <a:xfrm>
              <a:off x="5744805" y="215978"/>
              <a:ext cx="4858131" cy="4898418"/>
            </a:xfrm>
            <a:prstGeom prst="rect">
              <a:avLst/>
            </a:prstGeom>
            <a:noFill/>
            <a:ln>
              <a:noFill/>
            </a:ln>
          </p:spPr>
          <p:txBody>
            <a:bodyPr anchorCtr="0" anchor="ctr" bIns="76200" lIns="76200" spcFirstLastPara="1" rIns="76200" wrap="square" tIns="76200">
              <a:noAutofit/>
            </a:bodyPr>
            <a:lstStyle/>
            <a:p>
              <a:pPr indent="0" lvl="0" marL="0" marR="0" rtl="0" algn="l">
                <a:lnSpc>
                  <a:spcPct val="150000"/>
                </a:lnSpc>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ACTION</a:t>
              </a:r>
              <a:r>
                <a:rPr b="0" lang="en-US" sz="2000">
                  <a:solidFill>
                    <a:schemeClr val="dk1"/>
                  </a:solidFill>
                  <a:latin typeface="Arial"/>
                  <a:ea typeface="Arial"/>
                  <a:cs typeface="Arial"/>
                  <a:sym typeface="Arial"/>
                </a:rPr>
                <a:t>: With easy navigation to pages like 'Home’, 'About Us’, ‘Menu’, and 'Contact Us' the hero text beckons him with 'Save up to 50% off.' Mike embarks on his pizza adventure by clicking the sign-up button(action), unveiling a summer treat – an exclusive 30% discount on the total cost, available for both online and in-store orders, email delivered directly to his email(Loyalty).</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20"/>
          <p:cNvSpPr txBox="1"/>
          <p:nvPr>
            <p:ph type="title"/>
          </p:nvPr>
        </p:nvSpPr>
        <p:spPr>
          <a:xfrm>
            <a:off x="556532" y="643467"/>
            <a:ext cx="11210925" cy="744836"/>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Libre Baskerville"/>
              <a:buNone/>
            </a:pPr>
            <a:r>
              <a:rPr lang="en-US" sz="3200">
                <a:solidFill>
                  <a:schemeClr val="lt1"/>
                </a:solidFill>
                <a:latin typeface="Libre Baskerville"/>
                <a:ea typeface="Libre Baskerville"/>
                <a:cs typeface="Libre Baskerville"/>
                <a:sym typeface="Libre Baskerville"/>
              </a:rPr>
              <a:t>Sales Funnel Diagram</a:t>
            </a:r>
            <a:endParaRPr/>
          </a:p>
        </p:txBody>
      </p:sp>
      <p:pic>
        <p:nvPicPr>
          <p:cNvPr descr="A rainbow colored pyramid with white text&#10;&#10;Description automatically generated" id="170" name="Google Shape;170;p20"/>
          <p:cNvPicPr preferRelativeResize="0"/>
          <p:nvPr/>
        </p:nvPicPr>
        <p:blipFill rotWithShape="1">
          <a:blip r:embed="rId3">
            <a:alphaModFix/>
          </a:blip>
          <a:srcRect b="0" l="0" r="0" t="0"/>
          <a:stretch/>
        </p:blipFill>
        <p:spPr>
          <a:xfrm>
            <a:off x="3106456" y="1675226"/>
            <a:ext cx="5812076" cy="52163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0" y="365125"/>
            <a:ext cx="12192000" cy="611905"/>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Libre Baskerville"/>
              <a:buNone/>
            </a:pPr>
            <a:r>
              <a:rPr lang="en-US" sz="3200">
                <a:solidFill>
                  <a:schemeClr val="lt1"/>
                </a:solidFill>
                <a:latin typeface="Libre Baskerville"/>
                <a:ea typeface="Libre Baskerville"/>
                <a:cs typeface="Libre Baskerville"/>
                <a:sym typeface="Libre Baskerville"/>
              </a:rPr>
              <a:t>Basic Designs</a:t>
            </a:r>
            <a:endParaRPr sz="3200"/>
          </a:p>
        </p:txBody>
      </p:sp>
      <p:pic>
        <p:nvPicPr>
          <p:cNvPr descr="A screenshot of a pizza delivery&#10;&#10;Description automatically generated" id="176" name="Google Shape;176;p21"/>
          <p:cNvPicPr preferRelativeResize="0"/>
          <p:nvPr>
            <p:ph idx="1" type="body"/>
          </p:nvPr>
        </p:nvPicPr>
        <p:blipFill rotWithShape="1">
          <a:blip r:embed="rId3">
            <a:alphaModFix/>
          </a:blip>
          <a:srcRect b="0" l="0" r="0" t="0"/>
          <a:stretch/>
        </p:blipFill>
        <p:spPr>
          <a:xfrm>
            <a:off x="1994495" y="1213166"/>
            <a:ext cx="3233869" cy="5644834"/>
          </a:xfrm>
          <a:prstGeom prst="rect">
            <a:avLst/>
          </a:prstGeom>
          <a:noFill/>
          <a:ln>
            <a:noFill/>
          </a:ln>
        </p:spPr>
      </p:pic>
      <p:sp>
        <p:nvSpPr>
          <p:cNvPr id="177" name="Google Shape;177;p21"/>
          <p:cNvSpPr txBox="1"/>
          <p:nvPr/>
        </p:nvSpPr>
        <p:spPr>
          <a:xfrm>
            <a:off x="667388" y="3850917"/>
            <a:ext cx="15525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Design:1</a:t>
            </a:r>
            <a:endParaRPr/>
          </a:p>
        </p:txBody>
      </p:sp>
      <p:sp>
        <p:nvSpPr>
          <p:cNvPr id="178" name="Google Shape;178;p21"/>
          <p:cNvSpPr txBox="1"/>
          <p:nvPr/>
        </p:nvSpPr>
        <p:spPr>
          <a:xfrm>
            <a:off x="6451099" y="3850917"/>
            <a:ext cx="11271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Design:2</a:t>
            </a:r>
            <a:endParaRPr/>
          </a:p>
        </p:txBody>
      </p:sp>
      <p:pic>
        <p:nvPicPr>
          <p:cNvPr descr="A screenshot of a pizza delivery website&#10;&#10;Description automatically generated" id="179" name="Google Shape;179;p21"/>
          <p:cNvPicPr preferRelativeResize="0"/>
          <p:nvPr/>
        </p:nvPicPr>
        <p:blipFill rotWithShape="1">
          <a:blip r:embed="rId4">
            <a:alphaModFix/>
          </a:blip>
          <a:srcRect b="0" l="0" r="0" t="0"/>
          <a:stretch/>
        </p:blipFill>
        <p:spPr>
          <a:xfrm>
            <a:off x="7578246" y="1195850"/>
            <a:ext cx="3756347" cy="56448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